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7" r:id="rId4"/>
  </p:sldMasterIdLst>
  <p:notesMasterIdLst>
    <p:notesMasterId r:id="rId18"/>
  </p:notesMasterIdLst>
  <p:handoutMasterIdLst>
    <p:handoutMasterId r:id="rId19"/>
  </p:handoutMasterIdLst>
  <p:sldIdLst>
    <p:sldId id="292" r:id="rId5"/>
    <p:sldId id="291" r:id="rId6"/>
    <p:sldId id="294" r:id="rId7"/>
    <p:sldId id="295" r:id="rId8"/>
    <p:sldId id="296" r:id="rId9"/>
    <p:sldId id="297" r:id="rId10"/>
    <p:sldId id="298" r:id="rId11"/>
    <p:sldId id="299" r:id="rId12"/>
    <p:sldId id="300" r:id="rId13"/>
    <p:sldId id="301" r:id="rId14"/>
    <p:sldId id="302" r:id="rId15"/>
    <p:sldId id="303" r:id="rId16"/>
    <p:sldId id="293" r:id="rId17"/>
  </p:sldIdLst>
  <p:sldSz cx="12192000" cy="6858000"/>
  <p:notesSz cx="6858000" cy="9144000"/>
  <p:defaultTextStyle>
    <a:defPPr rtl="0"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4D81"/>
    <a:srgbClr val="9CCEC7"/>
    <a:srgbClr val="043D8F"/>
    <a:srgbClr val="76CAF3"/>
    <a:srgbClr val="1AE1F6"/>
    <a:srgbClr val="738AC3"/>
    <a:srgbClr val="B5C1DF"/>
    <a:srgbClr val="E98B0D"/>
    <a:srgbClr val="E2973C"/>
    <a:srgbClr val="9BD4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7856" autoAdjust="0"/>
    <p:restoredTop sz="94639" autoAdjust="0"/>
  </p:normalViewPr>
  <p:slideViewPr>
    <p:cSldViewPr snapToGrid="0">
      <p:cViewPr varScale="1">
        <p:scale>
          <a:sx n="86" d="100"/>
          <a:sy n="86" d="100"/>
        </p:scale>
        <p:origin x="232" y="9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98" y="72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notesMaster" Target="notesMasters/notesMaster1.xml"/><Relationship Id="rId19" Type="http://schemas.openxmlformats.org/officeDocument/2006/relationships/handoutMaster" Target="handoutMasters/handout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Foglio_di_lavoro_di_Microsoft_Excel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Foglio_di_lavoro_di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1"/>
  <c:style val="2"/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% pazienti</c:v>
                </c:pt>
              </c:strCache>
            </c:strRef>
          </c:tx>
          <c:spPr>
            <a:solidFill>
              <a:srgbClr val="297FD5"/>
            </a:solidFill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rgbClr val="242852"/>
                    </a:solidFill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Mini-GB</c:v>
                </c:pt>
                <c:pt idx="1">
                  <c:v>SADI</c:v>
                </c:pt>
                <c:pt idx="2">
                  <c:v>SADI-SG</c:v>
                </c:pt>
                <c:pt idx="3">
                  <c:v>Sleeve (SG)</c:v>
                </c:pt>
                <c:pt idx="4">
                  <c:v>RYGB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</c:v>
                </c:pt>
                <c:pt idx="1">
                  <c:v>2</c:v>
                </c:pt>
                <c:pt idx="2">
                  <c:v>4</c:v>
                </c:pt>
                <c:pt idx="3">
                  <c:v>43</c:v>
                </c:pt>
                <c:pt idx="4">
                  <c:v>49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C4C6-1F40-AD8F-84A7638DB5B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solidFill>
              <a:srgbClr val="D9D9D9"/>
            </a:solidFill>
          </a:ln>
        </c:spPr>
        <c:txPr>
          <a:bodyPr/>
          <a:lstStyle/>
          <a:p>
            <a:pPr>
              <a:defRPr sz="1100">
                <a:solidFill>
                  <a:srgbClr val="242852"/>
                </a:solidFill>
              </a:defRPr>
            </a:pPr>
            <a:endParaRPr lang="it-IT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-2068027336"/>
        <c:crosses val="autoZero"/>
        <c:crossBetween val="between"/>
      </c:valAx>
    </c:plotArea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1"/>
  <c:style val="2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Sleeve (SG)</c:v>
                </c:pt>
              </c:strCache>
            </c:strRef>
          </c:tx>
          <c:spPr>
            <a:ln w="28575">
              <a:solidFill>
                <a:srgbClr val="297FD5"/>
              </a:solidFill>
            </a:ln>
          </c:spPr>
          <c:marker>
            <c:spPr>
              <a:solidFill>
                <a:srgbClr val="297FD5"/>
              </a:solidFill>
            </c:spPr>
          </c:marker>
          <c:cat>
            <c:strRef>
              <c:f>Sheet1!$A$2:$A$4</c:f>
              <c:strCache>
                <c:ptCount val="3"/>
                <c:pt idx="0">
                  <c:v>T1</c:v>
                </c:pt>
                <c:pt idx="1">
                  <c:v>T2</c:v>
                </c:pt>
                <c:pt idx="2">
                  <c:v>T3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90.1</c:v>
                </c:pt>
                <c:pt idx="1">
                  <c:v>89.5</c:v>
                </c:pt>
                <c:pt idx="2">
                  <c:v>85.1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EB0-E24B-8556-3BDCD678F90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Bypass (RYGB)</c:v>
                </c:pt>
              </c:strCache>
            </c:strRef>
          </c:tx>
          <c:spPr>
            <a:ln w="28575">
              <a:solidFill>
                <a:srgbClr val="242852"/>
              </a:solidFill>
            </a:ln>
          </c:spPr>
          <c:marker>
            <c:spPr>
              <a:solidFill>
                <a:srgbClr val="242852"/>
              </a:solidFill>
            </c:spPr>
          </c:marker>
          <c:cat>
            <c:strRef>
              <c:f>Sheet1!$A$2:$A$4</c:f>
              <c:strCache>
                <c:ptCount val="3"/>
                <c:pt idx="0">
                  <c:v>T1</c:v>
                </c:pt>
                <c:pt idx="1">
                  <c:v>T2</c:v>
                </c:pt>
                <c:pt idx="2">
                  <c:v>T3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85.5</c:v>
                </c:pt>
                <c:pt idx="1">
                  <c:v>86.2</c:v>
                </c:pt>
                <c:pt idx="2">
                  <c:v>81.3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EB0-E24B-8556-3BDCD678F90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SADI / SADI-SG</c:v>
                </c:pt>
              </c:strCache>
            </c:strRef>
          </c:tx>
          <c:spPr>
            <a:ln w="28575">
              <a:solidFill>
                <a:srgbClr val="629DD1"/>
              </a:solidFill>
            </a:ln>
          </c:spPr>
          <c:marker>
            <c:spPr>
              <a:solidFill>
                <a:srgbClr val="629DD1"/>
              </a:solidFill>
            </c:spPr>
          </c:marker>
          <c:cat>
            <c:strRef>
              <c:f>Sheet1!$A$2:$A$4</c:f>
              <c:strCache>
                <c:ptCount val="3"/>
                <c:pt idx="0">
                  <c:v>T1</c:v>
                </c:pt>
                <c:pt idx="1">
                  <c:v>T2</c:v>
                </c:pt>
                <c:pt idx="2">
                  <c:v>T3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72.099999999999994</c:v>
                </c:pt>
                <c:pt idx="1">
                  <c:v>80.599999999999994</c:v>
                </c:pt>
                <c:pt idx="2">
                  <c:v>83.7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EB0-E24B-8556-3BDCD678F90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Mini-GB</c:v>
                </c:pt>
              </c:strCache>
            </c:strRef>
          </c:tx>
          <c:spPr>
            <a:ln w="28575">
              <a:solidFill>
                <a:srgbClr val="C0392B"/>
              </a:solidFill>
            </a:ln>
          </c:spPr>
          <c:marker>
            <c:spPr>
              <a:solidFill>
                <a:srgbClr val="C0392B"/>
              </a:solidFill>
            </c:spPr>
          </c:marker>
          <c:cat>
            <c:strRef>
              <c:f>Sheet1!$A$2:$A$4</c:f>
              <c:strCache>
                <c:ptCount val="3"/>
                <c:pt idx="0">
                  <c:v>T1</c:v>
                </c:pt>
                <c:pt idx="1">
                  <c:v>T2</c:v>
                </c:pt>
                <c:pt idx="2">
                  <c:v>T3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76.900000000000006</c:v>
                </c:pt>
                <c:pt idx="1">
                  <c:v>82.9</c:v>
                </c:pt>
                <c:pt idx="2">
                  <c:v>86.5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EB0-E24B-8556-3BDCD678F9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242852"/>
                </a:solidFill>
              </a:defRPr>
            </a:pPr>
            <a:endParaRPr lang="it-IT"/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r>
                  <a:rPr lang="it-IT" sz="1000"/>
                  <a:t>%EWL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>
                <a:solidFill>
                  <a:srgbClr val="242852"/>
                </a:solidFill>
              </a:defRPr>
            </a:pPr>
            <a:endParaRPr lang="it-IT"/>
          </a:p>
        </c:txPr>
        <c:crossAx val="2118791784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000"/>
          </a:pPr>
          <a:endParaRPr lang="it-IT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623AA0E9-8CD0-4A6E-A65E-A06028B83FE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D5E2408B-C9AB-4665-AC99-B057BD0A43D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6FC0A7B-6666-4F41-AD03-C74B76B10001}" type="datetime1">
              <a:rPr lang="it-IT" smtClean="0"/>
              <a:t>16/09/26</a:t>
            </a:fld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CD1B215-531B-4869-BD98-BD3B1390B1C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0B53F21-4D67-455D-8074-E9E6EC26FAC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52858E0-3D38-47B7-97D4-4FE08D90D359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214433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noProof="0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0E367B-2E0B-461C-8280-86016408BD7C}" type="datetime1">
              <a:rPr lang="it-IT" smtClean="0"/>
              <a:pPr/>
              <a:t>16/09/26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it-IT" noProof="0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-IT" noProof="0" dirty="0"/>
              <a:t>Fare clic per modificare gli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noProof="0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284ECAD9-32EE-4091-BDA5-6BD15ACC5E58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106618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gnaposto immagine 9">
            <a:extLst>
              <a:ext uri="{FF2B5EF4-FFF2-40B4-BE49-F238E27FC236}">
                <a16:creationId xmlns:a16="http://schemas.microsoft.com/office/drawing/2014/main" id="{D1D313A2-A4D4-40DF-A0C2-C29F6416852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4DB44FF-F9B4-4E5D-9888-DD07079D4562}" type="datetime1">
              <a:rPr lang="it-IT" noProof="0" smtClean="0"/>
              <a:t>16/09/26</a:t>
            </a:fld>
            <a:endParaRPr lang="it-IT" noProof="0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212850" y="4508500"/>
            <a:ext cx="5118100" cy="1279652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212850" y="2057400"/>
            <a:ext cx="5118100" cy="1929066"/>
          </a:xfrm>
        </p:spPr>
        <p:txBody>
          <a:bodyPr rtlCol="0" anchor="b">
            <a:noAutofit/>
          </a:bodyPr>
          <a:lstStyle>
            <a:lvl1pPr algn="l">
              <a:lnSpc>
                <a:spcPct val="90000"/>
              </a:lnSpc>
              <a:defRPr sz="5400" b="1" spc="-50" baseline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672700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arallelogramma 14">
            <a:extLst>
              <a:ext uri="{FF2B5EF4-FFF2-40B4-BE49-F238E27FC236}">
                <a16:creationId xmlns:a16="http://schemas.microsoft.com/office/drawing/2014/main" id="{F5AA8A10-E19C-430B-9D5D-8D12F92BFEC5}"/>
              </a:ext>
            </a:extLst>
          </p:cNvPr>
          <p:cNvSpPr/>
          <p:nvPr userDrawn="1"/>
        </p:nvSpPr>
        <p:spPr>
          <a:xfrm>
            <a:off x="797212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A7C93D4F-3003-4D58-9AFB-356A0F800F42}"/>
              </a:ext>
            </a:extLst>
          </p:cNvPr>
          <p:cNvSpPr/>
          <p:nvPr userDrawn="1"/>
        </p:nvSpPr>
        <p:spPr>
          <a:xfrm>
            <a:off x="4653265" y="0"/>
            <a:ext cx="139933" cy="6858000"/>
          </a:xfrm>
          <a:prstGeom prst="rect">
            <a:avLst/>
          </a:prstGeom>
          <a:solidFill>
            <a:srgbClr val="9CCE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3F388D4-15DF-446A-91AA-72876CD48301}" type="datetime1">
              <a:rPr lang="it-IT" noProof="0" smtClean="0"/>
              <a:t>16/09/26</a:t>
            </a:fld>
            <a:endParaRPr lang="it-IT" noProof="0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629400" y="758952"/>
            <a:ext cx="4526280" cy="3227514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6000" b="1" spc="-50" baseline="0">
                <a:solidFill>
                  <a:srgbClr val="374D81"/>
                </a:solidFill>
                <a:latin typeface="+mn-lt"/>
              </a:defRPr>
            </a:lvl1pPr>
          </a:lstStyle>
          <a:p>
            <a:pPr rtl="0"/>
            <a:r>
              <a:rPr lang="it-IT" noProof="0" dirty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632171" y="4508500"/>
            <a:ext cx="4526280" cy="1279652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b="1" cap="all" spc="200" baseline="0">
                <a:solidFill>
                  <a:srgbClr val="9CCEC7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it-IT" noProof="0" dirty="0"/>
              <a:t>Fare clic per modificare lo stile del sottotitolo dello schema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6D3E1BBA-670B-4CAE-B839-50ADB23DDBC6}"/>
              </a:ext>
            </a:extLst>
          </p:cNvPr>
          <p:cNvSpPr/>
          <p:nvPr userDrawn="1"/>
        </p:nvSpPr>
        <p:spPr>
          <a:xfrm>
            <a:off x="4577160" y="3841"/>
            <a:ext cx="139933" cy="68580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2E622CB9-4085-11F5-32B7-7BD234D5CC6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3246" y="0"/>
            <a:ext cx="48004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93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4542C42-F0C8-417A-980A-09B6C1CD6C24}" type="datetime1">
              <a:rPr lang="it-IT" noProof="0" smtClean="0"/>
              <a:t>16/09/26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018278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stazione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arallelogramma 14">
            <a:extLst>
              <a:ext uri="{FF2B5EF4-FFF2-40B4-BE49-F238E27FC236}">
                <a16:creationId xmlns:a16="http://schemas.microsoft.com/office/drawing/2014/main" id="{98B82A56-7790-48EC-983D-AB8F703699B2}"/>
              </a:ext>
            </a:extLst>
          </p:cNvPr>
          <p:cNvSpPr/>
          <p:nvPr userDrawn="1"/>
        </p:nvSpPr>
        <p:spPr>
          <a:xfrm>
            <a:off x="797212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1D72669-6745-4AA0-A173-7F6CEB97CF08}" type="datetime1">
              <a:rPr lang="it-IT" noProof="0" smtClean="0"/>
              <a:t>16/09/26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1" name="Segnaposto numero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2" name="Segnaposto immagine 9">
            <a:extLst>
              <a:ext uri="{FF2B5EF4-FFF2-40B4-BE49-F238E27FC236}">
                <a16:creationId xmlns:a16="http://schemas.microsoft.com/office/drawing/2014/main" id="{E76B772A-7600-4ECE-B5A2-34827D4C71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3119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3820398-8D1F-4543-ABA0-7A67C38769B3}"/>
              </a:ext>
            </a:extLst>
          </p:cNvPr>
          <p:cNvSpPr/>
          <p:nvPr userDrawn="1"/>
        </p:nvSpPr>
        <p:spPr>
          <a:xfrm>
            <a:off x="2451099" y="3568700"/>
            <a:ext cx="8721725" cy="2308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 rtl="0"/>
            <a:endParaRPr lang="it-IT" sz="1400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641599" y="3746500"/>
            <a:ext cx="8331202" cy="1308100"/>
          </a:xfrm>
        </p:spPr>
        <p:txBody>
          <a:bodyPr rtlCol="0" anchor="b" anchorCtr="0">
            <a:noAutofit/>
          </a:bodyPr>
          <a:lstStyle>
            <a:lvl1pPr>
              <a:lnSpc>
                <a:spcPct val="90000"/>
              </a:lnSpc>
              <a:defRPr sz="4800" b="1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641600" y="5219700"/>
            <a:ext cx="8331201" cy="586740"/>
          </a:xfrm>
        </p:spPr>
        <p:txBody>
          <a:bodyPr lIns="91440" rIns="91440" rtlCol="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5757C57-BBBA-44C6-9A4D-12F5D1E400AA}"/>
              </a:ext>
            </a:extLst>
          </p:cNvPr>
          <p:cNvSpPr/>
          <p:nvPr userDrawn="1"/>
        </p:nvSpPr>
        <p:spPr>
          <a:xfrm>
            <a:off x="3752850" y="3469101"/>
            <a:ext cx="511810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596984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ntestazione della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81A99FD-A18D-4AC6-92B0-69E29E35743B}" type="datetime1">
              <a:rPr lang="it-IT" noProof="0" smtClean="0"/>
              <a:t>16/09/26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1" name="Segnaposto numero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2" name="Segnaposto immagine 9">
            <a:extLst>
              <a:ext uri="{FF2B5EF4-FFF2-40B4-BE49-F238E27FC236}">
                <a16:creationId xmlns:a16="http://schemas.microsoft.com/office/drawing/2014/main" id="{E76B772A-7600-4ECE-B5A2-34827D4C71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3820398-8D1F-4543-ABA0-7A67C38769B3}"/>
              </a:ext>
            </a:extLst>
          </p:cNvPr>
          <p:cNvSpPr/>
          <p:nvPr userDrawn="1"/>
        </p:nvSpPr>
        <p:spPr>
          <a:xfrm>
            <a:off x="1735138" y="3568700"/>
            <a:ext cx="8721725" cy="2308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 rtl="0"/>
            <a:endParaRPr lang="it-IT" sz="1400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30399" y="3746500"/>
            <a:ext cx="8331202" cy="1308100"/>
          </a:xfrm>
        </p:spPr>
        <p:txBody>
          <a:bodyPr rtlCol="0" anchor="b" anchorCtr="0">
            <a:noAutofit/>
          </a:bodyPr>
          <a:lstStyle>
            <a:lvl1pPr algn="ctr">
              <a:lnSpc>
                <a:spcPct val="90000"/>
              </a:lnSpc>
              <a:defRPr sz="4800" b="1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930400" y="5219700"/>
            <a:ext cx="8331201" cy="586740"/>
          </a:xfrm>
        </p:spPr>
        <p:txBody>
          <a:bodyPr lIns="91440" rIns="91440" rtlCol="0" anchor="t" anchorCtr="0">
            <a:normAutofit/>
          </a:bodyPr>
          <a:lstStyle>
            <a:lvl1pPr marL="0" indent="0" algn="ctr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5757C57-BBBA-44C6-9A4D-12F5D1E400AA}"/>
              </a:ext>
            </a:extLst>
          </p:cNvPr>
          <p:cNvSpPr/>
          <p:nvPr userDrawn="1"/>
        </p:nvSpPr>
        <p:spPr>
          <a:xfrm>
            <a:off x="3536950" y="3469101"/>
            <a:ext cx="511810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766489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3B79944-34CF-4A72-AC1B-909189585767}" type="datetime1">
              <a:rPr lang="it-IT" noProof="0" smtClean="0"/>
              <a:t>16/09/26</a:t>
            </a:fld>
            <a:endParaRPr lang="it-IT" noProof="0" dirty="0"/>
          </a:p>
        </p:txBody>
      </p:sp>
      <p:sp>
        <p:nvSpPr>
          <p:cNvPr id="9" name="Segnaposto piè di pagina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387972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olo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rtlCol="0" anchor="ctr">
            <a:noAutofit/>
          </a:bodyPr>
          <a:lstStyle>
            <a:lvl1pPr marL="0" indent="0" algn="l">
              <a:buNone/>
              <a:defRPr sz="24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1186731" y="2958274"/>
            <a:ext cx="4639736" cy="2910821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rtlCol="0" anchor="ctr">
            <a:noAutofit/>
          </a:bodyPr>
          <a:lstStyle>
            <a:lvl1pPr marL="0" indent="0">
              <a:buNone/>
              <a:defRPr sz="24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605395" y="2958273"/>
            <a:ext cx="4639736" cy="2910821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AAF3A87-C769-4508-A602-98056DD906C2}" type="datetime1">
              <a:rPr lang="it-IT" noProof="0" smtClean="0"/>
              <a:t>16/09/26</a:t>
            </a:fld>
            <a:endParaRPr lang="it-IT" noProof="0" dirty="0"/>
          </a:p>
        </p:txBody>
      </p:sp>
      <p:sp>
        <p:nvSpPr>
          <p:cNvPr id="11" name="Segnaposto piè di pagina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19594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6" name="Segnaposto data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F1DB439-C8A9-45DF-AFF2-9EFA3E72C152}" type="datetime1">
              <a:rPr lang="it-IT" noProof="0" smtClean="0"/>
              <a:t>16/09/26</a:t>
            </a:fld>
            <a:endParaRPr lang="it-IT" noProof="0" dirty="0"/>
          </a:p>
        </p:txBody>
      </p:sp>
      <p:sp>
        <p:nvSpPr>
          <p:cNvPr id="7" name="Segnaposto piè di pagina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180013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arallelogramma 14">
            <a:extLst>
              <a:ext uri="{FF2B5EF4-FFF2-40B4-BE49-F238E27FC236}">
                <a16:creationId xmlns:a16="http://schemas.microsoft.com/office/drawing/2014/main" id="{AF082EE3-41AA-4817-A1CC-C33DDB8F675F}"/>
              </a:ext>
            </a:extLst>
          </p:cNvPr>
          <p:cNvSpPr/>
          <p:nvPr userDrawn="1"/>
        </p:nvSpPr>
        <p:spPr>
          <a:xfrm>
            <a:off x="46672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6130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10507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786383"/>
            <a:ext cx="3068833" cy="2093975"/>
          </a:xfrm>
        </p:spPr>
        <p:txBody>
          <a:bodyPr rtlCol="0"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812800"/>
            <a:ext cx="5713841" cy="4868609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 hasCustomPrompt="1"/>
          </p:nvPr>
        </p:nvSpPr>
        <p:spPr>
          <a:xfrm>
            <a:off x="1092200" y="3043050"/>
            <a:ext cx="3068832" cy="2638359"/>
          </a:xfrm>
        </p:spPr>
        <p:txBody>
          <a:bodyPr lIns="91440" rIns="91440" rtlCol="0">
            <a:normAutofit/>
          </a:bodyPr>
          <a:lstStyle>
            <a:lvl1pPr marL="0" indent="0" rtl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it-IT" noProof="0" dirty="0"/>
              <a:t>Fare clic per modificare gli stili del testo dello schema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DC51BA7-A5A7-4A7F-A707-DBBDEA7705F3}"/>
              </a:ext>
            </a:extLst>
          </p:cNvPr>
          <p:cNvSpPr/>
          <p:nvPr userDrawn="1"/>
        </p:nvSpPr>
        <p:spPr>
          <a:xfrm>
            <a:off x="0" y="1397000"/>
            <a:ext cx="1036320" cy="13294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23174BA-29D0-4C1A-95C9-5A86FD25E47A}"/>
              </a:ext>
            </a:extLst>
          </p:cNvPr>
          <p:cNvSpPr/>
          <p:nvPr userDrawn="1"/>
        </p:nvSpPr>
        <p:spPr>
          <a:xfrm>
            <a:off x="5458983" y="624142"/>
            <a:ext cx="571384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9251FC1-1A75-47DA-9A6E-B43CF6E86A62}" type="datetime1">
              <a:rPr lang="it-IT" noProof="0" smtClean="0"/>
              <a:t>16/09/26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cxnSp>
        <p:nvCxnSpPr>
          <p:cNvPr id="15" name="Connecteur droit 19">
            <a:extLst>
              <a:ext uri="{FF2B5EF4-FFF2-40B4-BE49-F238E27FC236}">
                <a16:creationId xmlns:a16="http://schemas.microsoft.com/office/drawing/2014/main" id="{D84C14C5-D99C-45CD-8001-AC745F4FB49B}"/>
              </a:ext>
            </a:extLst>
          </p:cNvPr>
          <p:cNvCxnSpPr>
            <a:cxnSpLocks/>
          </p:cNvCxnSpPr>
          <p:nvPr userDrawn="1"/>
        </p:nvCxnSpPr>
        <p:spPr>
          <a:xfrm flipH="1">
            <a:off x="1092200" y="6446838"/>
            <a:ext cx="1643438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9">
            <a:extLst>
              <a:ext uri="{FF2B5EF4-FFF2-40B4-BE49-F238E27FC236}">
                <a16:creationId xmlns:a16="http://schemas.microsoft.com/office/drawing/2014/main" id="{019842DD-D0AB-4E35-9AB2-7DBB6E266120}"/>
              </a:ext>
            </a:extLst>
          </p:cNvPr>
          <p:cNvCxnSpPr>
            <a:cxnSpLocks/>
          </p:cNvCxnSpPr>
          <p:nvPr userDrawn="1"/>
        </p:nvCxnSpPr>
        <p:spPr>
          <a:xfrm flipH="1">
            <a:off x="8420100" y="6429376"/>
            <a:ext cx="1000462" cy="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9">
            <a:extLst>
              <a:ext uri="{FF2B5EF4-FFF2-40B4-BE49-F238E27FC236}">
                <a16:creationId xmlns:a16="http://schemas.microsoft.com/office/drawing/2014/main" id="{832851A7-B301-4616-9843-9A0D06646DFD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10765675" y="6446838"/>
            <a:ext cx="407258" cy="635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egnaposto piè di pagina 2">
            <a:extLst>
              <a:ext uri="{FF2B5EF4-FFF2-40B4-BE49-F238E27FC236}">
                <a16:creationId xmlns:a16="http://schemas.microsoft.com/office/drawing/2014/main" id="{82E39F50-459D-C3E1-C6CC-EA208D50E4FE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89208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74319CE-E5CF-4FF9-86AE-7437B4FD3174}" type="datetime1">
              <a:rPr lang="it-IT" noProof="0" smtClean="0"/>
              <a:t>16/09/26</a:t>
            </a:fld>
            <a:endParaRPr lang="it-IT" noProof="0" dirty="0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DC7E41FD-853D-F717-1775-E30235610CE8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650827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497808"/>
            <a:ext cx="5713841" cy="4868609"/>
          </a:xfrm>
        </p:spPr>
        <p:txBody>
          <a:bodyPr rtlCol="0" anchor="ctr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DC51BA7-A5A7-4A7F-A707-DBBDEA7705F3}"/>
              </a:ext>
            </a:extLst>
          </p:cNvPr>
          <p:cNvSpPr/>
          <p:nvPr userDrawn="1"/>
        </p:nvSpPr>
        <p:spPr>
          <a:xfrm>
            <a:off x="0" y="2003424"/>
            <a:ext cx="1036320" cy="18573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23174BA-29D0-4C1A-95C9-5A86FD25E47A}"/>
              </a:ext>
            </a:extLst>
          </p:cNvPr>
          <p:cNvSpPr/>
          <p:nvPr userDrawn="1"/>
        </p:nvSpPr>
        <p:spPr>
          <a:xfrm>
            <a:off x="5458983" y="377398"/>
            <a:ext cx="571384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82620384-FC06-4245-8A4E-BD9C5C3038C1}" type="datetime1">
              <a:rPr lang="it-IT" noProof="0" smtClean="0"/>
              <a:t>16/09/26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6BC7DA98-7B92-4F45-80F8-1AEF72A601CF}"/>
              </a:ext>
            </a:extLst>
          </p:cNvPr>
          <p:cNvSpPr/>
          <p:nvPr userDrawn="1"/>
        </p:nvSpPr>
        <p:spPr>
          <a:xfrm>
            <a:off x="1078230" y="2003423"/>
            <a:ext cx="3576082" cy="185737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314700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DF96815B-4256-4CE0-9FCF-3A2967CF5792}"/>
              </a:ext>
            </a:extLst>
          </p:cNvPr>
          <p:cNvSpPr/>
          <p:nvPr userDrawn="1"/>
        </p:nvSpPr>
        <p:spPr>
          <a:xfrm>
            <a:off x="1092200" y="993775"/>
            <a:ext cx="1036320" cy="936626"/>
          </a:xfrm>
          <a:prstGeom prst="rect">
            <a:avLst/>
          </a:prstGeom>
          <a:solidFill>
            <a:schemeClr val="tx2">
              <a:lumMod val="20000"/>
              <a:lumOff val="80000"/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DB5FC7EB-9809-9909-8D31-7667D27CFE29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812829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54296" cy="58642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497808"/>
            <a:ext cx="5713841" cy="4868609"/>
          </a:xfrm>
        </p:spPr>
        <p:txBody>
          <a:bodyPr rtlCol="0" anchor="ctr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997CAA8-247F-493B-9041-1EB41C0713A1}" type="datetime1">
              <a:rPr lang="it-IT" noProof="0" smtClean="0"/>
              <a:t>16/09/26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F1E388EF-366D-885A-CF06-6BEFE9E1E7F6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543055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84722" y="548355"/>
            <a:ext cx="6054846" cy="634336"/>
          </a:xfrm>
        </p:spPr>
        <p:txBody>
          <a:bodyPr rtlCol="0" anchor="ctr">
            <a:noAutofit/>
          </a:bodyPr>
          <a:lstStyle>
            <a:lvl1pPr>
              <a:lnSpc>
                <a:spcPct val="90000"/>
              </a:lnSpc>
              <a:defRPr sz="36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00833" y="1611313"/>
            <a:ext cx="6072099" cy="3755104"/>
          </a:xfrm>
        </p:spPr>
        <p:txBody>
          <a:bodyPr rtlCol="0" anchor="t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ADCFC264-2C41-457A-9103-DFF5BC066DDD}" type="datetime1">
              <a:rPr lang="it-IT" noProof="0" smtClean="0"/>
              <a:t>16/09/26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54296" cy="58642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7510465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541486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068577" y="880375"/>
            <a:ext cx="6054846" cy="634336"/>
          </a:xfrm>
        </p:spPr>
        <p:txBody>
          <a:bodyPr rtlCol="0" anchor="ctr">
            <a:noAutofit/>
          </a:bodyPr>
          <a:lstStyle>
            <a:lvl1pPr algn="ctr">
              <a:lnSpc>
                <a:spcPct val="90000"/>
              </a:lnSpc>
              <a:defRPr sz="3600" b="1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BFACEB1B-38C0-4995-A1E2-7B5FD48CA44A}" type="datetime1">
              <a:rPr lang="it-IT" noProof="0" smtClean="0"/>
              <a:t>16/09/26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AF446475-024F-4C71-99D3-501468ACAD11}"/>
              </a:ext>
            </a:extLst>
          </p:cNvPr>
          <p:cNvSpPr/>
          <p:nvPr userDrawn="1"/>
        </p:nvSpPr>
        <p:spPr>
          <a:xfrm>
            <a:off x="5577840" y="0"/>
            <a:ext cx="1036320" cy="685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7676028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48F6D61-9E88-4632-A0A8-CB2E0CC5DEAF}"/>
              </a:ext>
            </a:extLst>
          </p:cNvPr>
          <p:cNvSpPr/>
          <p:nvPr userDrawn="1"/>
        </p:nvSpPr>
        <p:spPr>
          <a:xfrm>
            <a:off x="4654312" y="507333"/>
            <a:ext cx="7537688" cy="484955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rgbClr val="0037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473373" y="943430"/>
            <a:ext cx="4699452" cy="3977366"/>
          </a:xfrm>
        </p:spPr>
        <p:txBody>
          <a:bodyPr rtlCol="0"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FDD649FC-C7F2-4966-B125-333FD0271E55}" type="datetime1">
              <a:rPr lang="it-IT" noProof="0" smtClean="0"/>
              <a:t>16/09/26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EF73BF96-A07C-4AAA-A37F-65151BD22A70}"/>
              </a:ext>
            </a:extLst>
          </p:cNvPr>
          <p:cNvSpPr/>
          <p:nvPr userDrawn="1"/>
        </p:nvSpPr>
        <p:spPr>
          <a:xfrm>
            <a:off x="4370251" y="2322780"/>
            <a:ext cx="1348378" cy="12186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40127715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48F6D61-9E88-4632-A0A8-CB2E0CC5DEAF}"/>
              </a:ext>
            </a:extLst>
          </p:cNvPr>
          <p:cNvSpPr/>
          <p:nvPr userDrawn="1"/>
        </p:nvSpPr>
        <p:spPr>
          <a:xfrm>
            <a:off x="4654312" y="507333"/>
            <a:ext cx="7537688" cy="48495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 userDrawn="1"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518529" y="943430"/>
            <a:ext cx="4654296" cy="3977366"/>
          </a:xfrm>
        </p:spPr>
        <p:txBody>
          <a:bodyPr rtlCol="0"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5350E5C9-4822-4828-86B2-BB987B39863B}" type="datetime1">
              <a:rPr lang="it-IT" noProof="0" smtClean="0"/>
              <a:t>16/09/26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6127F28F-6C7B-471B-9839-EF88426C1976}"/>
              </a:ext>
            </a:extLst>
          </p:cNvPr>
          <p:cNvSpPr/>
          <p:nvPr userDrawn="1"/>
        </p:nvSpPr>
        <p:spPr>
          <a:xfrm>
            <a:off x="4370251" y="2322780"/>
            <a:ext cx="1348378" cy="121866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4986162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0037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egnaposto immagine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/>
          </a:solidFill>
        </p:spPr>
        <p:txBody>
          <a:bodyPr lIns="457200" tIns="457200" rtlCol="0"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rtlCol="0" anchor="b">
            <a:noAutofit/>
          </a:bodyPr>
          <a:lstStyle>
            <a:lvl1pPr algn="ctr">
              <a:defRPr sz="4400" b="1">
                <a:solidFill>
                  <a:srgbClr val="FFFFFF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5A04164A-D1F3-464B-BA5A-A4C4D8F35ADB}" type="datetime1">
              <a:rPr lang="it-IT" noProof="0" smtClean="0"/>
              <a:t>16/09/26</a:t>
            </a:fld>
            <a:endParaRPr lang="it-IT" noProof="0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B4A4DE4A-F8EF-47D5-8C37-A9021C2BB6A3}"/>
              </a:ext>
            </a:extLst>
          </p:cNvPr>
          <p:cNvSpPr/>
          <p:nvPr userDrawn="1"/>
        </p:nvSpPr>
        <p:spPr>
          <a:xfrm>
            <a:off x="3536950" y="4535901"/>
            <a:ext cx="5118100" cy="1256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5986956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9D1554E-7EF2-44AC-BA44-70A2B54D9DB9}" type="datetime1">
              <a:rPr lang="it-IT" noProof="0" smtClean="0"/>
              <a:t>16/09/26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5560409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1346200"/>
            <a:ext cx="2448033" cy="4530725"/>
          </a:xfrm>
        </p:spPr>
        <p:txBody>
          <a:bodyPr vert="eaVert"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092200" y="1346200"/>
            <a:ext cx="7480300" cy="4530723"/>
          </a:xfrm>
        </p:spPr>
        <p:txBody>
          <a:bodyPr vert="eaVert" lIns="45720" tIns="0" rIns="45720" bIns="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C82CFE1-3316-4B70-89C0-454FCB2AAF53}" type="datetime1">
              <a:rPr lang="it-IT" noProof="0" smtClean="0"/>
              <a:t>16/09/26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6B443CC6-CDCA-4595-ADAE-DCB961FF1A8E}"/>
              </a:ext>
            </a:extLst>
          </p:cNvPr>
          <p:cNvSpPr/>
          <p:nvPr userDrawn="1"/>
        </p:nvSpPr>
        <p:spPr>
          <a:xfrm rot="16200000">
            <a:off x="8871481" y="-146580"/>
            <a:ext cx="1036320" cy="13294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940687970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0.xml"/><Relationship Id="rId21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arallelogramma 14">
            <a:extLst>
              <a:ext uri="{FF2B5EF4-FFF2-40B4-BE49-F238E27FC236}">
                <a16:creationId xmlns:a16="http://schemas.microsoft.com/office/drawing/2014/main" id="{D20796F3-5674-4AF5-9623-575731F82E52}"/>
              </a:ext>
            </a:extLst>
          </p:cNvPr>
          <p:cNvSpPr/>
          <p:nvPr userDrawn="1"/>
        </p:nvSpPr>
        <p:spPr>
          <a:xfrm>
            <a:off x="46672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it-IT" noProof="0" dirty="0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216548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it-IT" noProof="0" dirty="0"/>
              <a:t>Fare clic per modificare gli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68341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2CA46E8E-89D0-493E-ABBF-B63A9C819C41}" type="datetime1">
              <a:rPr lang="it-IT" noProof="0" smtClean="0"/>
              <a:t>16/09/26</a:t>
            </a:fld>
            <a:endParaRPr lang="it-IT" noProof="0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10375670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0F25E55C-1C16-46C6-B789-A4B2BCEF8F86}"/>
              </a:ext>
            </a:extLst>
          </p:cNvPr>
          <p:cNvSpPr/>
          <p:nvPr userDrawn="1"/>
        </p:nvSpPr>
        <p:spPr>
          <a:xfrm>
            <a:off x="0" y="1011981"/>
            <a:ext cx="1036320" cy="685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690285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18" r:id="rId2"/>
    <p:sldLayoutId id="2147483707" r:id="rId3"/>
    <p:sldLayoutId id="2147483708" r:id="rId4"/>
    <p:sldLayoutId id="2147483719" r:id="rId5"/>
    <p:sldLayoutId id="2147483709" r:id="rId6"/>
    <p:sldLayoutId id="2147483716" r:id="rId7"/>
    <p:sldLayoutId id="2147483710" r:id="rId8"/>
    <p:sldLayoutId id="2147483711" r:id="rId9"/>
    <p:sldLayoutId id="2147483712" r:id="rId10"/>
    <p:sldLayoutId id="2147483727" r:id="rId11"/>
    <p:sldLayoutId id="2147483720" r:id="rId12"/>
    <p:sldLayoutId id="2147483721" r:id="rId13"/>
    <p:sldLayoutId id="2147483725" r:id="rId14"/>
    <p:sldLayoutId id="2147483726" r:id="rId15"/>
    <p:sldLayoutId id="2147483722" r:id="rId16"/>
    <p:sldLayoutId id="2147483723" r:id="rId17"/>
    <p:sldLayoutId id="2147483715" r:id="rId18"/>
    <p:sldLayoutId id="2147483713" r:id="rId19"/>
    <p:sldLayoutId id="2147483714" r:id="rId2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 spc="-50" baseline="0">
          <a:solidFill>
            <a:schemeClr val="tx1">
              <a:lumMod val="75000"/>
              <a:lumOff val="25000"/>
            </a:schemeClr>
          </a:solidFill>
          <a:latin typeface="+mn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Wingdings" panose="05000000000000000000" pitchFamily="2" charset="2"/>
        <a:buChar char="§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7" userDrawn="1">
          <p15:clr>
            <a:srgbClr val="F26B43"/>
          </p15:clr>
        </p15:guide>
        <p15:guide id="2" pos="688" userDrawn="1">
          <p15:clr>
            <a:srgbClr val="F26B43"/>
          </p15:clr>
        </p15:guide>
        <p15:guide id="3" pos="7038" userDrawn="1">
          <p15:clr>
            <a:srgbClr val="F26B43"/>
          </p15:clr>
        </p15:guide>
        <p15:guide id="4" orient="horz" pos="3702" userDrawn="1">
          <p15:clr>
            <a:srgbClr val="F26B43"/>
          </p15:clr>
        </p15:guide>
        <p15:guide id="5" orient="horz" pos="4065" userDrawn="1">
          <p15:clr>
            <a:srgbClr val="F26B43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chart" Target="../charts/chart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chart" Target="../charts/char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4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7F1CCB64-8231-435F-87C9-78C908E393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53352" y="430924"/>
            <a:ext cx="4668772" cy="2785242"/>
          </a:xfrm>
        </p:spPr>
        <p:txBody>
          <a:bodyPr/>
          <a:lstStyle/>
          <a:p>
            <a:r>
              <a:rPr lang="it-IT" sz="2600" dirty="0"/>
              <a:t>Studio osservazionale sui parametri di composizione corporea pre-operatoria come predittori degli outcome di perdita di peso dopo chirurgia bariatrica-metabolica</a:t>
            </a:r>
          </a:p>
        </p:txBody>
      </p:sp>
      <p:sp>
        <p:nvSpPr>
          <p:cNvPr id="4" name="Sottotitolo 3">
            <a:extLst>
              <a:ext uri="{FF2B5EF4-FFF2-40B4-BE49-F238E27FC236}">
                <a16:creationId xmlns:a16="http://schemas.microsoft.com/office/drawing/2014/main" id="{91A9603A-D223-47EF-B35B-86424F3280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89679" y="3641835"/>
            <a:ext cx="4668772" cy="2146317"/>
          </a:xfrm>
        </p:spPr>
        <p:txBody>
          <a:bodyPr>
            <a:normAutofit fontScale="92500" lnSpcReduction="10000"/>
          </a:bodyPr>
          <a:lstStyle/>
          <a:p>
            <a:r>
              <a:rPr lang="it-IT" sz="2800" b="1" dirty="0"/>
              <a:t>Dott.ssa Maurilia Scialabba</a:t>
            </a:r>
          </a:p>
          <a:p>
            <a:r>
              <a:rPr lang="it-IT" sz="2800" b="1" dirty="0"/>
              <a:t>Fondazione Policlinico Universitario A. Gemelli IRCCS — Roma</a:t>
            </a:r>
          </a:p>
        </p:txBody>
      </p:sp>
    </p:spTree>
    <p:extLst>
      <p:ext uri="{BB962C8B-B14F-4D97-AF65-F5344CB8AC3E}">
        <p14:creationId xmlns:p14="http://schemas.microsoft.com/office/powerpoint/2010/main" val="47115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384048"/>
            <a:ext cx="82296" cy="502920"/>
          </a:xfrm>
          <a:prstGeom prst="rect">
            <a:avLst/>
          </a:prstGeom>
          <a:solidFill>
            <a:srgbClr val="297FD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8368" y="320040"/>
            <a:ext cx="1078992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i="0">
                <a:solidFill>
                  <a:srgbClr val="242852"/>
                </a:solidFill>
                <a:latin typeface="Calibri Light"/>
              </a:rPr>
              <a:t>INTRODUZIONE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1188720"/>
            <a:ext cx="3566160" cy="1554480"/>
          </a:xfrm>
          <a:prstGeom prst="roundRect">
            <a:avLst>
              <a:gd name="adj" fmla="val 6000"/>
            </a:avLst>
          </a:prstGeom>
          <a:solidFill>
            <a:srgbClr val="EAF0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57200" y="1325880"/>
            <a:ext cx="356616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800" b="1" i="0">
                <a:solidFill>
                  <a:srgbClr val="297FD5"/>
                </a:solidFill>
                <a:latin typeface="Calibri Light"/>
              </a:rPr>
              <a:t>1,13 mld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2011680"/>
            <a:ext cx="329184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50" b="0" i="0">
                <a:solidFill>
                  <a:srgbClr val="595959"/>
                </a:solidFill>
                <a:latin typeface="Calibri"/>
              </a:rPr>
              <a:t>adulti con obesità nel mondo</a:t>
            </a:r>
          </a:p>
          <a:p>
            <a:pPr algn="ctr">
              <a:lnSpc>
                <a:spcPct val="100000"/>
              </a:lnSpc>
            </a:pPr>
            <a:r>
              <a:rPr sz="1150" b="0" i="0">
                <a:solidFill>
                  <a:srgbClr val="595959"/>
                </a:solidFill>
                <a:latin typeface="Calibri"/>
              </a:rPr>
              <a:t>(World Obesity Atlas 2025)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251960" y="1188720"/>
            <a:ext cx="3566160" cy="1554480"/>
          </a:xfrm>
          <a:prstGeom prst="roundRect">
            <a:avLst>
              <a:gd name="adj" fmla="val 6000"/>
            </a:avLst>
          </a:prstGeom>
          <a:solidFill>
            <a:srgbClr val="EAF0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251960" y="1325880"/>
            <a:ext cx="356616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800" b="1" i="0">
                <a:solidFill>
                  <a:srgbClr val="297FD5"/>
                </a:solidFill>
                <a:latin typeface="Calibri Light"/>
              </a:rPr>
              <a:t>18% / 21%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89120" y="2011680"/>
            <a:ext cx="329184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50" b="0" i="0">
                <a:solidFill>
                  <a:srgbClr val="595959"/>
                </a:solidFill>
                <a:latin typeface="Calibri"/>
              </a:rPr>
              <a:t>prevalenza stimata</a:t>
            </a:r>
          </a:p>
          <a:p>
            <a:pPr algn="ctr">
              <a:lnSpc>
                <a:spcPct val="100000"/>
              </a:lnSpc>
            </a:pPr>
            <a:r>
              <a:rPr sz="1150" b="0" i="0">
                <a:solidFill>
                  <a:srgbClr val="595959"/>
                </a:solidFill>
                <a:latin typeface="Calibri"/>
              </a:rPr>
              <a:t>uomini / donne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46720" y="1188720"/>
            <a:ext cx="3566160" cy="1554480"/>
          </a:xfrm>
          <a:prstGeom prst="roundRect">
            <a:avLst>
              <a:gd name="adj" fmla="val 6000"/>
            </a:avLst>
          </a:prstGeom>
          <a:solidFill>
            <a:srgbClr val="EAF0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046720" y="1325880"/>
            <a:ext cx="356616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800" b="1" i="0">
                <a:solidFill>
                  <a:srgbClr val="297FD5"/>
                </a:solidFill>
                <a:latin typeface="Calibri Light"/>
              </a:rPr>
              <a:t>20–30%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83880" y="2011680"/>
            <a:ext cx="329184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50" b="0" i="0">
                <a:solidFill>
                  <a:srgbClr val="595959"/>
                </a:solidFill>
                <a:latin typeface="Calibri"/>
              </a:rPr>
              <a:t>tasso di insuccesso o</a:t>
            </a:r>
          </a:p>
          <a:p>
            <a:pPr algn="ctr">
              <a:lnSpc>
                <a:spcPct val="100000"/>
              </a:lnSpc>
            </a:pPr>
            <a:r>
              <a:rPr sz="1150" b="0" i="0">
                <a:solidFill>
                  <a:srgbClr val="595959"/>
                </a:solidFill>
                <a:latin typeface="Calibri"/>
              </a:rPr>
              <a:t>weight regain post-chirurgico</a:t>
            </a:r>
          </a:p>
          <a:p>
            <a:pPr algn="ctr">
              <a:lnSpc>
                <a:spcPct val="100000"/>
              </a:lnSpc>
            </a:pPr>
            <a:r>
              <a:rPr sz="1150" b="0" i="0">
                <a:solidFill>
                  <a:srgbClr val="595959"/>
                </a:solidFill>
                <a:latin typeface="Calibri"/>
              </a:rPr>
              <a:t>(SICOB, 2023)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3063240"/>
            <a:ext cx="1124712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1" i="0">
                <a:solidFill>
                  <a:srgbClr val="242852"/>
                </a:solidFill>
                <a:latin typeface="Calibri"/>
              </a:rPr>
              <a:t>L'obesità </a:t>
            </a:r>
            <a:r>
              <a:rPr sz="1500" b="0" i="0">
                <a:solidFill>
                  <a:srgbClr val="242852"/>
                </a:solidFill>
                <a:latin typeface="Calibri"/>
              </a:rPr>
              <a:t>è una patologia cronica, recidivante e multifattoriale, con impatto su salute fisica, metabolica e psicosociale.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3703320"/>
            <a:ext cx="11247120" cy="2498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1" i="0" dirty="0">
                <a:solidFill>
                  <a:srgbClr val="242852"/>
                </a:solidFill>
                <a:latin typeface="Calibri"/>
              </a:rPr>
              <a:t>La </a:t>
            </a:r>
            <a:r>
              <a:rPr sz="1500" b="1" i="0" dirty="0" err="1">
                <a:solidFill>
                  <a:srgbClr val="242852"/>
                </a:solidFill>
                <a:latin typeface="Calibri"/>
              </a:rPr>
              <a:t>chirurgia</a:t>
            </a:r>
            <a:r>
              <a:rPr sz="1500" b="1" i="0" dirty="0">
                <a:solidFill>
                  <a:srgbClr val="242852"/>
                </a:solidFill>
                <a:latin typeface="Calibri"/>
              </a:rPr>
              <a:t> </a:t>
            </a:r>
            <a:r>
              <a:rPr sz="1500" b="1" i="0" dirty="0" err="1">
                <a:solidFill>
                  <a:srgbClr val="242852"/>
                </a:solidFill>
                <a:latin typeface="Calibri"/>
              </a:rPr>
              <a:t>bariatrica-metabolica</a:t>
            </a:r>
            <a:r>
              <a:rPr sz="1500" b="1" i="0" dirty="0">
                <a:solidFill>
                  <a:srgbClr val="242852"/>
                </a:solidFill>
                <a:latin typeface="Calibri"/>
              </a:rPr>
              <a:t> </a:t>
            </a:r>
            <a:r>
              <a:rPr sz="1500" b="0" i="0" dirty="0" err="1">
                <a:solidFill>
                  <a:srgbClr val="242852"/>
                </a:solidFill>
                <a:latin typeface="Calibri"/>
              </a:rPr>
              <a:t>è</a:t>
            </a:r>
            <a:r>
              <a:rPr sz="1500" b="0" i="0" dirty="0">
                <a:solidFill>
                  <a:srgbClr val="242852"/>
                </a:solidFill>
                <a:latin typeface="Calibri"/>
              </a:rPr>
              <a:t> </a:t>
            </a:r>
            <a:r>
              <a:rPr lang="it-IT" sz="1500" b="0" i="0" dirty="0">
                <a:solidFill>
                  <a:srgbClr val="242852"/>
                </a:solidFill>
                <a:latin typeface="Calibri"/>
              </a:rPr>
              <a:t>il</a:t>
            </a:r>
            <a:r>
              <a:rPr sz="1500" b="0" i="0" dirty="0">
                <a:solidFill>
                  <a:srgbClr val="242852"/>
                </a:solidFill>
                <a:latin typeface="Calibri"/>
              </a:rPr>
              <a:t> </a:t>
            </a:r>
            <a:r>
              <a:rPr sz="1500" b="0" i="0" dirty="0" err="1">
                <a:solidFill>
                  <a:srgbClr val="242852"/>
                </a:solidFill>
                <a:latin typeface="Calibri"/>
              </a:rPr>
              <a:t>trattamento</a:t>
            </a:r>
            <a:r>
              <a:rPr sz="1500" b="0" i="0" dirty="0">
                <a:solidFill>
                  <a:srgbClr val="242852"/>
                </a:solidFill>
                <a:latin typeface="Calibri"/>
              </a:rPr>
              <a:t> </a:t>
            </a:r>
            <a:r>
              <a:rPr lang="it-IT" sz="1500" b="0" i="0" dirty="0">
                <a:solidFill>
                  <a:srgbClr val="242852"/>
                </a:solidFill>
                <a:latin typeface="Calibri"/>
              </a:rPr>
              <a:t>più </a:t>
            </a:r>
            <a:r>
              <a:rPr sz="1500" b="0" i="0" dirty="0">
                <a:solidFill>
                  <a:srgbClr val="242852"/>
                </a:solidFill>
                <a:latin typeface="Calibri"/>
              </a:rPr>
              <a:t/>
            </a:r>
            <a:r>
              <a:rPr sz="1500" b="0" i="0" dirty="0" err="1">
                <a:solidFill>
                  <a:srgbClr val="242852"/>
                </a:solidFill>
                <a:latin typeface="Calibri"/>
              </a:rPr>
              <a:t>efficace</a:t>
            </a:r>
            <a:r>
              <a:rPr sz="1500" b="0" i="0" dirty="0">
                <a:solidFill>
                  <a:srgbClr val="242852"/>
                </a:solidFill>
                <a:latin typeface="Calibri"/>
              </a:rPr>
              <a:t> per </a:t>
            </a:r>
            <a:r>
              <a:rPr sz="1500" b="0" i="0" dirty="0" err="1">
                <a:solidFill>
                  <a:srgbClr val="242852"/>
                </a:solidFill>
                <a:latin typeface="Calibri"/>
              </a:rPr>
              <a:t>l'obesità</a:t>
            </a:r>
            <a:r>
              <a:rPr sz="1500" b="0" i="0" dirty="0">
                <a:solidFill>
                  <a:srgbClr val="242852"/>
                </a:solidFill>
                <a:latin typeface="Calibri"/>
              </a:rPr>
              <a:t> </a:t>
            </a:r>
            <a:r>
              <a:rPr sz="1500" b="0" i="0" dirty="0" err="1">
                <a:solidFill>
                  <a:srgbClr val="242852"/>
                </a:solidFill>
                <a:latin typeface="Calibri"/>
              </a:rPr>
              <a:t>severa</a:t>
            </a:r>
            <a:r>
              <a:rPr sz="1500" b="0" i="0" dirty="0">
                <a:solidFill>
                  <a:srgbClr val="242852"/>
                </a:solidFill>
                <a:latin typeface="Calibri"/>
              </a:rPr>
              <a:t>, ma la </a:t>
            </a:r>
            <a:r>
              <a:rPr sz="1500" b="0" i="0" dirty="0" err="1">
                <a:solidFill>
                  <a:srgbClr val="242852"/>
                </a:solidFill>
                <a:latin typeface="Calibri"/>
              </a:rPr>
              <a:t>risposta</a:t>
            </a:r>
            <a:r>
              <a:rPr sz="1500" b="0" i="0" dirty="0">
                <a:solidFill>
                  <a:srgbClr val="242852"/>
                </a:solidFill>
                <a:latin typeface="Calibri"/>
              </a:rPr>
              <a:t> </a:t>
            </a:r>
            <a:r>
              <a:rPr sz="1500" b="0" i="0" dirty="0" err="1">
                <a:solidFill>
                  <a:srgbClr val="242852"/>
                </a:solidFill>
                <a:latin typeface="Calibri"/>
              </a:rPr>
              <a:t>è</a:t>
            </a:r>
            <a:r>
              <a:rPr sz="1500" b="0" i="0" dirty="0">
                <a:solidFill>
                  <a:srgbClr val="242852"/>
                </a:solidFill>
                <a:latin typeface="Calibri"/>
              </a:rPr>
              <a:t> </a:t>
            </a:r>
            <a:r>
              <a:rPr sz="1500" b="0" i="0" dirty="0" err="1">
                <a:solidFill>
                  <a:srgbClr val="242852"/>
                </a:solidFill>
                <a:latin typeface="Calibri"/>
              </a:rPr>
              <a:t>variabile</a:t>
            </a:r>
            <a:r>
              <a:rPr sz="1500" b="0" i="0" dirty="0">
                <a:solidFill>
                  <a:srgbClr val="242852"/>
                </a:solidFill>
                <a:latin typeface="Calibri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7200" y="4434840"/>
            <a:ext cx="11247120" cy="1051560"/>
          </a:xfrm>
          <a:prstGeom prst="roundRect">
            <a:avLst>
              <a:gd name="adj" fmla="val 6000"/>
            </a:avLst>
          </a:prstGeom>
          <a:solidFill>
            <a:srgbClr val="2428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31520" y="4434840"/>
            <a:ext cx="10698480" cy="10515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FFFFFF"/>
                </a:solidFill>
                <a:latin typeface="Calibri"/>
              </a:rPr>
              <a:t>→  È quindi necessario identificare predittori pre-operatori in grado di anticipare gli outcome ponderali e metabolici post-chirurgici.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236208"/>
            <a:ext cx="10789920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900" b="0" i="1">
                <a:solidFill>
                  <a:srgbClr val="595959"/>
                </a:solidFill>
                <a:latin typeface="Calibri"/>
              </a:rPr>
              <a:t>World Health Organization. Obesity and overweight: WHO Factsheet. Geneva: WHO; 2025; Bray GA et al. Obes Rev 2017;18:715–723; SICOB. Linee guida: la terapia chirurgica dell'obesità e delle complicanze associate. Sistema Nazionale Linee Guida, ISS; 2023.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430000" y="6510528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 i="0">
                <a:solidFill>
                  <a:srgbClr val="595959"/>
                </a:solidFill>
                <a:latin typeface="Calibri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212259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384048"/>
            <a:ext cx="82296" cy="502920"/>
          </a:xfrm>
          <a:prstGeom prst="rect">
            <a:avLst/>
          </a:prstGeom>
          <a:solidFill>
            <a:srgbClr val="297FD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8368" y="320040"/>
            <a:ext cx="1078992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i="0">
                <a:solidFill>
                  <a:srgbClr val="242852"/>
                </a:solidFill>
                <a:latin typeface="Calibri Light"/>
              </a:rPr>
              <a:t>RAZIONALE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51560"/>
            <a:ext cx="1124712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 i="1">
                <a:solidFill>
                  <a:srgbClr val="595959"/>
                </a:solidFill>
                <a:latin typeface="Calibri"/>
              </a:rPr>
              <a:t>I parametri tradizionali (BMI, età, comorbidità) non predicono accuratamente la risposta individuale.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645920"/>
            <a:ext cx="54864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 i="0">
                <a:solidFill>
                  <a:srgbClr val="297FD5"/>
                </a:solidFill>
                <a:latin typeface="Calibri Light"/>
              </a:rPr>
              <a:t>La bioimpedenziometria (BIA)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2057400"/>
            <a:ext cx="109728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242852"/>
                </a:solidFill>
                <a:latin typeface="Calibri"/>
              </a:rPr>
              <a:t>metodo non invasivo e rapido per stimare la composizione corporea: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2560320"/>
            <a:ext cx="2651760" cy="1051560"/>
          </a:xfrm>
          <a:prstGeom prst="roundRect">
            <a:avLst>
              <a:gd name="adj" fmla="val 6000"/>
            </a:avLst>
          </a:prstGeom>
          <a:solidFill>
            <a:srgbClr val="EAF0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57200" y="2651760"/>
            <a:ext cx="265176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900" b="1" i="0">
                <a:solidFill>
                  <a:srgbClr val="242852"/>
                </a:solidFill>
                <a:latin typeface="Calibri Light"/>
              </a:rPr>
              <a:t>FM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3108960"/>
            <a:ext cx="24688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0" i="0">
                <a:solidFill>
                  <a:srgbClr val="595959"/>
                </a:solidFill>
                <a:latin typeface="Calibri"/>
              </a:rPr>
              <a:t>Massa grassa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273552" y="2560320"/>
            <a:ext cx="2651760" cy="1051560"/>
          </a:xfrm>
          <a:prstGeom prst="roundRect">
            <a:avLst>
              <a:gd name="adj" fmla="val 6000"/>
            </a:avLst>
          </a:prstGeom>
          <a:solidFill>
            <a:srgbClr val="EAF0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273552" y="2651760"/>
            <a:ext cx="265176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900" b="1" i="0">
                <a:solidFill>
                  <a:srgbClr val="242852"/>
                </a:solidFill>
                <a:latin typeface="Calibri Light"/>
              </a:rPr>
              <a:t>FFM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64992" y="3108960"/>
            <a:ext cx="24688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0" i="0">
                <a:solidFill>
                  <a:srgbClr val="595959"/>
                </a:solidFill>
                <a:latin typeface="Calibri"/>
              </a:rPr>
              <a:t>Massa magra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089904" y="2560320"/>
            <a:ext cx="2651760" cy="1051560"/>
          </a:xfrm>
          <a:prstGeom prst="roundRect">
            <a:avLst>
              <a:gd name="adj" fmla="val 6000"/>
            </a:avLst>
          </a:prstGeom>
          <a:solidFill>
            <a:srgbClr val="297FD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089904" y="2651760"/>
            <a:ext cx="265176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900" b="1" i="0">
                <a:solidFill>
                  <a:srgbClr val="FFFFFF"/>
                </a:solidFill>
                <a:latin typeface="Calibri Light"/>
              </a:rPr>
              <a:t>BCM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81344" y="3108960"/>
            <a:ext cx="24688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0" i="0">
                <a:solidFill>
                  <a:srgbClr val="FFFFFF"/>
                </a:solidFill>
                <a:latin typeface="Calibri"/>
              </a:rPr>
              <a:t>Body Cell Mass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906256" y="2560320"/>
            <a:ext cx="2651760" cy="1051560"/>
          </a:xfrm>
          <a:prstGeom prst="roundRect">
            <a:avLst>
              <a:gd name="adj" fmla="val 6000"/>
            </a:avLst>
          </a:prstGeom>
          <a:solidFill>
            <a:srgbClr val="297FD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906256" y="2651760"/>
            <a:ext cx="265176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900" b="1" i="0">
                <a:solidFill>
                  <a:srgbClr val="FFFFFF"/>
                </a:solidFill>
                <a:latin typeface="Calibri Light"/>
              </a:rPr>
              <a:t>PhA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97696" y="3108960"/>
            <a:ext cx="24688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0" i="0">
                <a:solidFill>
                  <a:srgbClr val="FFFFFF"/>
                </a:solidFill>
                <a:latin typeface="Calibri"/>
              </a:rPr>
              <a:t>Angolo di fase — qualità cellulare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57200" y="3886200"/>
            <a:ext cx="6309360" cy="1005840"/>
          </a:xfrm>
          <a:prstGeom prst="roundRect">
            <a:avLst>
              <a:gd name="adj" fmla="val 6000"/>
            </a:avLst>
          </a:prstGeom>
          <a:solidFill>
            <a:srgbClr val="EAF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85800" y="3977639"/>
            <a:ext cx="58521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1E7B4D"/>
                </a:solidFill>
                <a:latin typeface="Calibri"/>
              </a:rPr>
              <a:t>BCM e PhA elevati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" y="4297680"/>
            <a:ext cx="585216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242852"/>
                </a:solidFill>
                <a:latin typeface="Calibri"/>
              </a:rPr>
              <a:t>fattore prognostico favorevole per perdita di peso ottimale (%EWL &gt; 50%)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57200" y="5029200"/>
            <a:ext cx="6309360" cy="1005840"/>
          </a:xfrm>
          <a:prstGeom prst="roundRect">
            <a:avLst>
              <a:gd name="adj" fmla="val 6000"/>
            </a:avLst>
          </a:prstGeom>
          <a:solidFill>
            <a:srgbClr val="FBE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85800" y="5120640"/>
            <a:ext cx="58521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C0392B"/>
                </a:solidFill>
                <a:latin typeface="Calibri"/>
              </a:rPr>
              <a:t>BCM ridotta / PhA &lt; 6°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5800" y="5440680"/>
            <a:ext cx="585216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242852"/>
                </a:solidFill>
                <a:latin typeface="Calibri"/>
              </a:rPr>
              <a:t>perdita ponderale subottimale e maggior rischio di weight regain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949440" y="3822191"/>
            <a:ext cx="47548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297FD5"/>
                </a:solidFill>
                <a:latin typeface="Calibri"/>
              </a:rPr>
              <a:t>STUDIO DI RIFERIMENTO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903720" y="4096512"/>
            <a:ext cx="4828032" cy="153619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6903720" y="4096512"/>
            <a:ext cx="4828032" cy="1536192"/>
          </a:xfrm>
          <a:prstGeom prst="rect">
            <a:avLst/>
          </a:prstGeom>
          <a:noFill/>
          <a:ln w="9525">
            <a:solidFill>
              <a:srgbClr val="D9D9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8" name="Picture 27" descr="giustacchini_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4160520"/>
            <a:ext cx="4645152" cy="1449324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6949440" y="5687568"/>
            <a:ext cx="47548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0" i="1">
                <a:solidFill>
                  <a:srgbClr val="595959"/>
                </a:solidFill>
                <a:latin typeface="Calibri"/>
              </a:rPr>
              <a:t>Giustacchini P, Marincola G, Masia S, et al. — Policlinico Universitario A. Gemelli, Roma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7200" y="6236208"/>
            <a:ext cx="10789920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900" b="0" i="1">
                <a:solidFill>
                  <a:srgbClr val="595959"/>
                </a:solidFill>
                <a:latin typeface="Calibri"/>
              </a:rPr>
              <a:t>Kyle UG et al. Clin Nutr 2004;23:1226–1243; Lukaski HC et al. Curr Opin Clin Nutr Metab Care 2017;20:330–339; Barbosa-Silva MC et al. Am J Clin Nutr 2005;82:49–52.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430000" y="6510528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 i="0">
                <a:solidFill>
                  <a:srgbClr val="595959"/>
                </a:solidFill>
                <a:latin typeface="Calibri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384048"/>
            <a:ext cx="82296" cy="502920"/>
          </a:xfrm>
          <a:prstGeom prst="rect">
            <a:avLst/>
          </a:prstGeom>
          <a:solidFill>
            <a:srgbClr val="297FD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8368" y="320040"/>
            <a:ext cx="1078992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i="0">
                <a:solidFill>
                  <a:srgbClr val="242852"/>
                </a:solidFill>
                <a:latin typeface="Calibri Light"/>
              </a:rPr>
              <a:t>OBIETTIVO DELLO STUDIO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1371600"/>
            <a:ext cx="11247120" cy="2011680"/>
          </a:xfrm>
          <a:prstGeom prst="roundRect">
            <a:avLst>
              <a:gd name="adj" fmla="val 6000"/>
            </a:avLst>
          </a:prstGeom>
          <a:solidFill>
            <a:srgbClr val="EAF0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22960" y="1371600"/>
            <a:ext cx="10515600" cy="20116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25000"/>
              </a:lnSpc>
            </a:pPr>
            <a:r>
              <a:rPr sz="1800" b="0" i="0">
                <a:solidFill>
                  <a:srgbClr val="242852"/>
                </a:solidFill>
                <a:latin typeface="Calibri"/>
              </a:rPr>
              <a:t>Valutare l'associazione tra i parametri bioimpedenziometrici preoperatori (FM, FFM, BCM, PhA) e gli esiti di perdita di peso (%TWL e %EWL) dopo chirurgia bariatrica, analizzando le differenze di predittori tra i sessi.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3657600"/>
            <a:ext cx="11247120" cy="1691640"/>
          </a:xfrm>
          <a:prstGeom prst="roundRect">
            <a:avLst>
              <a:gd name="adj" fmla="val 6000"/>
            </a:avLst>
          </a:prstGeom>
          <a:solidFill>
            <a:srgbClr val="2428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22960" y="3794760"/>
            <a:ext cx="100584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ACCBF9"/>
                </a:solidFill>
                <a:latin typeface="Calibri"/>
              </a:rPr>
              <a:t>Obiettivo finale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4160520"/>
            <a:ext cx="1051560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500" b="0" i="0">
                <a:solidFill>
                  <a:srgbClr val="FFFFFF"/>
                </a:solidFill>
                <a:latin typeface="Calibri"/>
              </a:rPr>
              <a:t>Contribuire a un profilo predittivo di successo ponderale, per orientare la pratica clinica verso un approccio realmente personalizzato alla gestione dell'obesità patologica.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0" y="6510528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 i="0">
                <a:solidFill>
                  <a:srgbClr val="595959"/>
                </a:solidFill>
                <a:latin typeface="Calibri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384048"/>
            <a:ext cx="82296" cy="502920"/>
          </a:xfrm>
          <a:prstGeom prst="rect">
            <a:avLst/>
          </a:prstGeom>
          <a:solidFill>
            <a:srgbClr val="297FD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8368" y="320040"/>
            <a:ext cx="1078992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i="0">
                <a:solidFill>
                  <a:srgbClr val="242852"/>
                </a:solidFill>
                <a:latin typeface="Calibri Light"/>
              </a:rPr>
              <a:t>MATERIALI E METODI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51560"/>
            <a:ext cx="11247120" cy="2000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0" i="1" dirty="0">
                <a:solidFill>
                  <a:srgbClr val="595959"/>
                </a:solidFill>
                <a:latin typeface="Calibri"/>
              </a:rPr>
              <a:t>Studio </a:t>
            </a:r>
            <a:r>
              <a:rPr sz="1300" b="0" i="1" dirty="0" err="1">
                <a:solidFill>
                  <a:srgbClr val="595959"/>
                </a:solidFill>
                <a:latin typeface="Calibri"/>
              </a:rPr>
              <a:t>osservazionale</a:t>
            </a:r>
            <a:r>
              <a:rPr sz="1300" b="0" i="1" dirty="0">
                <a:solidFill>
                  <a:srgbClr val="595959"/>
                </a:solidFill>
                <a:latin typeface="Calibri"/>
              </a:rPr>
              <a:t> </a:t>
            </a:r>
            <a:r>
              <a:rPr sz="1300" b="0" i="1" dirty="0" err="1">
                <a:solidFill>
                  <a:srgbClr val="595959"/>
                </a:solidFill>
                <a:latin typeface="Calibri"/>
              </a:rPr>
              <a:t>retrospettivo</a:t>
            </a:r>
            <a:r>
              <a:rPr sz="1300" b="0" i="1" dirty="0">
                <a:solidFill>
                  <a:srgbClr val="595959"/>
                </a:solidFill>
                <a:latin typeface="Calibri"/>
              </a:rPr>
              <a:t> </a:t>
            </a:r>
            <a:r>
              <a:rPr sz="1300" b="0" i="1" dirty="0" err="1">
                <a:solidFill>
                  <a:srgbClr val="595959"/>
                </a:solidFill>
                <a:latin typeface="Calibri"/>
              </a:rPr>
              <a:t>analitico</a:t>
            </a:r>
            <a:r>
              <a:rPr sz="1300" b="0" i="1" dirty="0">
                <a:solidFill>
                  <a:srgbClr val="595959"/>
                </a:solidFill>
                <a:latin typeface="Calibri"/>
              </a:rPr>
              <a:t> — </a:t>
            </a:r>
            <a:r>
              <a:rPr lang="it-IT" sz="1300" b="0" i="1" dirty="0">
                <a:solidFill>
                  <a:srgbClr val="595959"/>
                </a:solidFill>
                <a:latin typeface="Calibri"/>
              </a:rPr>
              <a:t>UOSD Medicina</a:t>
            </a:r>
            <a:r>
              <a:rPr sz="1300" b="0" i="1" dirty="0">
                <a:solidFill>
                  <a:srgbClr val="595959"/>
                </a:solidFill>
                <a:latin typeface="Calibri"/>
              </a:rPr>
              <a:t> </a:t>
            </a:r>
            <a:r>
              <a:rPr sz="1300" b="0" i="1" dirty="0" err="1">
                <a:solidFill>
                  <a:srgbClr val="595959"/>
                </a:solidFill>
                <a:latin typeface="Calibri"/>
              </a:rPr>
              <a:t>Bariatrica</a:t>
            </a:r>
            <a:r>
              <a:rPr sz="1300" b="0" i="1" dirty="0">
                <a:solidFill>
                  <a:srgbClr val="595959"/>
                </a:solidFill>
                <a:latin typeface="Calibri"/>
              </a:rPr>
              <a:t>, Policlinico Universitario A. Gemelli IRCCS, Roma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737360"/>
            <a:ext cx="3566160" cy="1554480"/>
          </a:xfrm>
          <a:prstGeom prst="roundRect">
            <a:avLst>
              <a:gd name="adj" fmla="val 6000"/>
            </a:avLst>
          </a:prstGeom>
          <a:solidFill>
            <a:srgbClr val="297FD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7200" y="1828800"/>
            <a:ext cx="356616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100" b="1" i="0">
                <a:solidFill>
                  <a:srgbClr val="FFFFFF"/>
                </a:solidFill>
                <a:latin typeface="Calibri Light"/>
              </a:rPr>
              <a:t>150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2423160"/>
            <a:ext cx="329184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0" i="0">
                <a:solidFill>
                  <a:srgbClr val="FFFFFF"/>
                </a:solidFill>
                <a:latin typeface="Calibri"/>
              </a:rPr>
              <a:t>pazienti</a:t>
            </a:r>
          </a:p>
          <a:p>
            <a:pPr algn="ctr">
              <a:lnSpc>
                <a:spcPct val="100000"/>
              </a:lnSpc>
            </a:pPr>
            <a:r>
              <a:rPr sz="1200" b="0" i="0">
                <a:solidFill>
                  <a:srgbClr val="FFFFFF"/>
                </a:solidFill>
                <a:latin typeface="Calibri"/>
              </a:rPr>
              <a:t>(116 donne, 34 uomini)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251960" y="1737360"/>
            <a:ext cx="3566160" cy="1554480"/>
          </a:xfrm>
          <a:prstGeom prst="roundRect">
            <a:avLst>
              <a:gd name="adj" fmla="val 6000"/>
            </a:avLst>
          </a:prstGeom>
          <a:solidFill>
            <a:srgbClr val="297FD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251960" y="1828800"/>
            <a:ext cx="356616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100" b="1" i="0">
                <a:solidFill>
                  <a:srgbClr val="FFFFFF"/>
                </a:solidFill>
                <a:latin typeface="Calibri Light"/>
              </a:rPr>
              <a:t>T0 → T1 → T2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89120" y="2423160"/>
            <a:ext cx="329184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0" i="0">
                <a:solidFill>
                  <a:srgbClr val="FFFFFF"/>
                </a:solidFill>
                <a:latin typeface="Calibri"/>
              </a:rPr>
              <a:t>BIA al baseline,</a:t>
            </a:r>
          </a:p>
          <a:p>
            <a:pPr algn="ctr">
              <a:lnSpc>
                <a:spcPct val="100000"/>
              </a:lnSpc>
            </a:pPr>
            <a:r>
              <a:rPr sz="1200" b="0" i="0">
                <a:solidFill>
                  <a:srgbClr val="FFFFFF"/>
                </a:solidFill>
                <a:latin typeface="Calibri"/>
              </a:rPr>
              <a:t>controlli a 1 e 2 anni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46720" y="1737360"/>
            <a:ext cx="3566160" cy="1554480"/>
          </a:xfrm>
          <a:prstGeom prst="roundRect">
            <a:avLst>
              <a:gd name="adj" fmla="val 6000"/>
            </a:avLst>
          </a:prstGeom>
          <a:solidFill>
            <a:srgbClr val="297FD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046720" y="1828800"/>
            <a:ext cx="356616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100" b="1" i="0">
                <a:solidFill>
                  <a:srgbClr val="FFFFFF"/>
                </a:solidFill>
                <a:latin typeface="Calibri Light"/>
              </a:rPr>
              <a:t>74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83880" y="2423160"/>
            <a:ext cx="329184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0" i="0">
                <a:solidFill>
                  <a:srgbClr val="FFFFFF"/>
                </a:solidFill>
                <a:latin typeface="Calibri"/>
              </a:rPr>
              <a:t>pazienti con follow-up</a:t>
            </a:r>
          </a:p>
          <a:p>
            <a:pPr algn="ctr">
              <a:lnSpc>
                <a:spcPct val="100000"/>
              </a:lnSpc>
            </a:pPr>
            <a:r>
              <a:rPr sz="1200" b="0" i="0">
                <a:solidFill>
                  <a:srgbClr val="FFFFFF"/>
                </a:solidFill>
                <a:latin typeface="Calibri"/>
              </a:rPr>
              <a:t>fino a 3 anni (T3)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3566160"/>
            <a:ext cx="109728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 i="0">
                <a:solidFill>
                  <a:srgbClr val="242852"/>
                </a:solidFill>
                <a:latin typeface="Calibri"/>
              </a:rPr>
              <a:t>Outcome principali:  %TWL  e  %EWL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" y="4114800"/>
            <a:ext cx="27432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 i="0">
                <a:solidFill>
                  <a:srgbClr val="297FD5"/>
                </a:solidFill>
                <a:latin typeface="Calibri"/>
              </a:rPr>
              <a:t>Analisi statistiche: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" y="4526280"/>
            <a:ext cx="10515600" cy="1463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37160" indent="-137160" algn="l">
              <a:lnSpc>
                <a:spcPct val="115000"/>
              </a:lnSpc>
              <a:spcAft>
                <a:spcPts val="800"/>
              </a:spcAft>
              <a:buChar char="•"/>
            </a:pPr>
            <a:r>
              <a:rPr sz="1400" b="0" i="0">
                <a:solidFill>
                  <a:srgbClr val="242852"/>
                </a:solidFill>
                <a:latin typeface="Calibri"/>
              </a:rPr>
              <a:t>Test di correlazione (Spearman)</a:t>
            </a:r>
          </a:p>
          <a:p>
            <a:pPr marL="137160" indent="-137160" algn="l">
              <a:lnSpc>
                <a:spcPct val="115000"/>
              </a:lnSpc>
              <a:spcAft>
                <a:spcPts val="800"/>
              </a:spcAft>
              <a:buChar char="•"/>
            </a:pPr>
            <a:r>
              <a:rPr sz="1400" b="0" i="0">
                <a:solidFill>
                  <a:srgbClr val="242852"/>
                </a:solidFill>
                <a:latin typeface="Calibri"/>
              </a:rPr>
              <a:t>Modelli a misure ripetute (ANOVA)</a:t>
            </a:r>
          </a:p>
          <a:p>
            <a:pPr marL="137160" indent="-137160" algn="l">
              <a:lnSpc>
                <a:spcPct val="115000"/>
              </a:lnSpc>
              <a:spcAft>
                <a:spcPts val="800"/>
              </a:spcAft>
              <a:buChar char="•"/>
            </a:pPr>
            <a:r>
              <a:rPr sz="1400" b="0" i="0">
                <a:solidFill>
                  <a:srgbClr val="242852"/>
                </a:solidFill>
                <a:latin typeface="Calibri"/>
              </a:rPr>
              <a:t>Regressione logistica multivariata, con stratificazione per sesso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430000" y="6510528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 i="0">
                <a:solidFill>
                  <a:srgbClr val="595959"/>
                </a:solidFill>
                <a:latin typeface="Calibri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384048"/>
            <a:ext cx="82296" cy="502920"/>
          </a:xfrm>
          <a:prstGeom prst="rect">
            <a:avLst/>
          </a:prstGeom>
          <a:solidFill>
            <a:srgbClr val="297FD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8368" y="320040"/>
            <a:ext cx="1078992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i="0">
                <a:solidFill>
                  <a:srgbClr val="242852"/>
                </a:solidFill>
                <a:latin typeface="Calibri Light"/>
              </a:rPr>
              <a:t>RISULTATI — IL CAMPIONE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0" y="1143000"/>
          <a:ext cx="5212080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08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1074">
                <a:tc>
                  <a:txBody>
                    <a:bodyPr/>
                    <a:lstStyle/>
                    <a:p>
                      <a:r>
                        <a:rPr sz="1250" b="1">
                          <a:solidFill>
                            <a:srgbClr val="FFFFFF"/>
                          </a:solidFill>
                          <a:latin typeface="Calibri"/>
                        </a:rPr>
                        <a:t>Variabile</a:t>
                      </a:r>
                    </a:p>
                  </a:txBody>
                  <a:tcPr>
                    <a:solidFill>
                      <a:srgbClr val="24285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50" b="1">
                          <a:solidFill>
                            <a:srgbClr val="FFFFFF"/>
                          </a:solidFill>
                          <a:latin typeface="Calibri"/>
                        </a:rPr>
                        <a:t>Media ± DS</a:t>
                      </a:r>
                    </a:p>
                  </a:txBody>
                  <a:tcPr>
                    <a:solidFill>
                      <a:srgbClr val="24285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1074">
                <a:tc>
                  <a:txBody>
                    <a:bodyPr/>
                    <a:lstStyle/>
                    <a:p>
                      <a:r>
                        <a:rPr sz="1250">
                          <a:solidFill>
                            <a:srgbClr val="242852"/>
                          </a:solidFill>
                          <a:latin typeface="Calibri"/>
                        </a:rPr>
                        <a:t>Età (anni)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50">
                          <a:solidFill>
                            <a:srgbClr val="242852"/>
                          </a:solidFill>
                          <a:latin typeface="Calibri"/>
                        </a:rPr>
                        <a:t>46,7 ± 11,0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1074">
                <a:tc>
                  <a:txBody>
                    <a:bodyPr/>
                    <a:lstStyle/>
                    <a:p>
                      <a:r>
                        <a:rPr sz="1250">
                          <a:solidFill>
                            <a:srgbClr val="242852"/>
                          </a:solidFill>
                          <a:latin typeface="Calibri"/>
                        </a:rPr>
                        <a:t>BMI (kg/m²)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50">
                          <a:solidFill>
                            <a:srgbClr val="242852"/>
                          </a:solidFill>
                          <a:latin typeface="Calibri"/>
                        </a:rPr>
                        <a:t>43,4 ± 5,8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1074">
                <a:tc>
                  <a:txBody>
                    <a:bodyPr/>
                    <a:lstStyle/>
                    <a:p>
                      <a:r>
                        <a:rPr sz="1250">
                          <a:solidFill>
                            <a:srgbClr val="242852"/>
                          </a:solidFill>
                          <a:latin typeface="Calibri"/>
                        </a:rPr>
                        <a:t>Massa grassa FM (%)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50">
                          <a:solidFill>
                            <a:srgbClr val="242852"/>
                          </a:solidFill>
                          <a:latin typeface="Calibri"/>
                        </a:rPr>
                        <a:t>46,5 ± 6,7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1074">
                <a:tc>
                  <a:txBody>
                    <a:bodyPr/>
                    <a:lstStyle/>
                    <a:p>
                      <a:r>
                        <a:rPr sz="1250">
                          <a:solidFill>
                            <a:srgbClr val="242852"/>
                          </a:solidFill>
                          <a:latin typeface="Calibri"/>
                        </a:rPr>
                        <a:t>Massa magra FFM (%)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50">
                          <a:solidFill>
                            <a:srgbClr val="242852"/>
                          </a:solidFill>
                          <a:latin typeface="Calibri"/>
                        </a:rPr>
                        <a:t>53,3 ± 6,4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1074">
                <a:tc>
                  <a:txBody>
                    <a:bodyPr/>
                    <a:lstStyle/>
                    <a:p>
                      <a:r>
                        <a:rPr sz="1250">
                          <a:solidFill>
                            <a:srgbClr val="242852"/>
                          </a:solidFill>
                          <a:latin typeface="Calibri"/>
                        </a:rPr>
                        <a:t>Body Cell Mass (kg)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50">
                          <a:solidFill>
                            <a:srgbClr val="242852"/>
                          </a:solidFill>
                          <a:latin typeface="Calibri"/>
                        </a:rPr>
                        <a:t>34,3 ± 7,6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1076">
                <a:tc>
                  <a:txBody>
                    <a:bodyPr/>
                    <a:lstStyle/>
                    <a:p>
                      <a:r>
                        <a:rPr sz="1250">
                          <a:solidFill>
                            <a:srgbClr val="242852"/>
                          </a:solidFill>
                          <a:latin typeface="Calibri"/>
                        </a:rPr>
                        <a:t>Angolo di fase (°)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50">
                          <a:solidFill>
                            <a:srgbClr val="242852"/>
                          </a:solidFill>
                          <a:latin typeface="Calibri"/>
                        </a:rPr>
                        <a:t>6,21 ± 0,78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57200" y="4279392"/>
            <a:ext cx="521208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i="1">
                <a:solidFill>
                  <a:srgbClr val="595959"/>
                </a:solidFill>
                <a:latin typeface="Calibri"/>
              </a:rPr>
              <a:t>Tabella 1 — Caratteristiche al baseline (n = 150)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89320" y="1143000"/>
            <a:ext cx="557784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 i="0">
                <a:solidFill>
                  <a:srgbClr val="297FD5"/>
                </a:solidFill>
                <a:latin typeface="Calibri"/>
              </a:rPr>
              <a:t>Distribuzione delle procedure bariatriche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5989320" y="1554480"/>
          <a:ext cx="5577840" cy="3063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57200" y="4663440"/>
            <a:ext cx="1124712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0" i="1">
                <a:solidFill>
                  <a:srgbClr val="595959"/>
                </a:solidFill>
                <a:latin typeface="Calibri"/>
              </a:rPr>
              <a:t>116 donne · 34 uomini — profilo di obesità severa con BCM e PhA medi conservati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0" y="6510528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 i="0">
                <a:solidFill>
                  <a:srgbClr val="595959"/>
                </a:solidFill>
                <a:latin typeface="Calibri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384048"/>
            <a:ext cx="82296" cy="502920"/>
          </a:xfrm>
          <a:prstGeom prst="rect">
            <a:avLst/>
          </a:prstGeom>
          <a:solidFill>
            <a:srgbClr val="297FD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8368" y="320040"/>
            <a:ext cx="1078992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i="0">
                <a:solidFill>
                  <a:srgbClr val="242852"/>
                </a:solidFill>
                <a:latin typeface="Calibri Light"/>
              </a:rPr>
              <a:t>RISULTATI — PERDITA DI PESO NEL TEMPO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97280"/>
            <a:ext cx="112471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 i="0">
                <a:solidFill>
                  <a:srgbClr val="297FD5"/>
                </a:solidFill>
                <a:latin typeface="Calibri"/>
              </a:rPr>
              <a:t>%EWL per tipo di intervento (T1 = 1 anno, T2 = 2 anni, T3 = 3 anni)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457200" y="1508760"/>
          <a:ext cx="5486400" cy="37490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6309360" y="1508760"/>
            <a:ext cx="5303520" cy="1600200"/>
          </a:xfrm>
          <a:prstGeom prst="roundRect">
            <a:avLst>
              <a:gd name="adj" fmla="val 6000"/>
            </a:avLst>
          </a:prstGeom>
          <a:solidFill>
            <a:srgbClr val="EAF0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537960" y="1645920"/>
            <a:ext cx="48463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 i="0">
                <a:solidFill>
                  <a:srgbClr val="242852"/>
                </a:solidFill>
                <a:latin typeface="Calibri"/>
              </a:rPr>
              <a:t>Massimo dimagrimento entro i primi 24 mesi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37960" y="2057400"/>
            <a:ext cx="4846320" cy="9601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50" b="0" i="0">
                <a:solidFill>
                  <a:srgbClr val="595959"/>
                </a:solidFill>
                <a:latin typeface="Calibri"/>
              </a:rPr>
              <a:t>seguito da stabilizzazione ponderale al terzo anno — in linea con la letteratura internazionale.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09360" y="3246120"/>
            <a:ext cx="5303520" cy="1828800"/>
          </a:xfrm>
          <a:prstGeom prst="roundRect">
            <a:avLst>
              <a:gd name="adj" fmla="val 6000"/>
            </a:avLst>
          </a:prstGeom>
          <a:solidFill>
            <a:srgbClr val="EAF0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537960" y="3383280"/>
            <a:ext cx="48463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 i="0">
                <a:solidFill>
                  <a:srgbClr val="242852"/>
                </a:solidFill>
                <a:latin typeface="Calibri"/>
              </a:rPr>
              <a:t>Tecniche malassorbitive più rapide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37960" y="3794760"/>
            <a:ext cx="4846320" cy="11887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50" b="0" i="0">
                <a:solidFill>
                  <a:srgbClr val="595959"/>
                </a:solidFill>
                <a:latin typeface="Calibri"/>
              </a:rPr>
              <a:t>SADI e SADI-SG mostrano perdita ponderale lievemente superiore nel lungo termine, con maggiore variabilità individuale.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6236208"/>
            <a:ext cx="10789920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900" b="0" i="1">
                <a:solidFill>
                  <a:srgbClr val="595959"/>
                </a:solidFill>
                <a:latin typeface="Calibri"/>
              </a:rPr>
              <a:t>Schauer PR et al. N Engl J Med 2017;376:641–651; Sjöström L. J Intern Med 2013;273:219–234; Peterli R et al. JAMA 2018;319:255–265.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430000" y="6510528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 i="0">
                <a:solidFill>
                  <a:srgbClr val="595959"/>
                </a:solidFill>
                <a:latin typeface="Calibri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384048"/>
            <a:ext cx="82296" cy="502920"/>
          </a:xfrm>
          <a:prstGeom prst="rect">
            <a:avLst/>
          </a:prstGeom>
          <a:solidFill>
            <a:srgbClr val="297FD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8368" y="320040"/>
            <a:ext cx="1078992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i="0">
                <a:solidFill>
                  <a:srgbClr val="242852"/>
                </a:solidFill>
                <a:latin typeface="Calibri Light"/>
              </a:rPr>
              <a:t>RISULTATI — BIA E OUTCOME PONDERALI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97280"/>
            <a:ext cx="1124712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 i="1">
                <a:solidFill>
                  <a:srgbClr val="595959"/>
                </a:solidFill>
                <a:latin typeface="Calibri"/>
              </a:rPr>
              <a:t>Correlazioni di Spearman tra parametri BIA preoperatori ed esiti ponderali (intero campione)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737360"/>
            <a:ext cx="91440" cy="100584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31520" y="1737360"/>
            <a:ext cx="3657600" cy="10058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450" b="1" i="0">
                <a:solidFill>
                  <a:srgbClr val="242852"/>
                </a:solidFill>
                <a:latin typeface="Calibri"/>
              </a:rPr>
              <a:t>Massa grassa (FM)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89120" y="1875950"/>
            <a:ext cx="7132320" cy="72866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>
              <a:lnSpc>
                <a:spcPct val="115000"/>
              </a:lnSpc>
            </a:pPr>
            <a:r>
              <a:rPr sz="1400" i="0" dirty="0" err="1"/>
              <a:t>correlazione</a:t>
            </a:r>
            <a:r>
              <a:rPr sz="1400" i="0" dirty="0"/>
              <a:t> </a:t>
            </a:r>
            <a:r>
              <a:rPr sz="1400" i="0" dirty="0" err="1"/>
              <a:t>negativa</a:t>
            </a:r>
            <a:r>
              <a:rPr sz="1400" i="0" dirty="0"/>
              <a:t> con %EWL (</a:t>
            </a:r>
            <a:r>
              <a:rPr sz="1400" i="0" dirty="0" err="1"/>
              <a:t>ρ</a:t>
            </a:r>
            <a:r>
              <a:rPr sz="1400" i="0" dirty="0"/>
              <a:t> ≈ −0,17 a −0,20; p&lt;0,05);</a:t>
            </a:r>
            <a:r>
              <a:rPr lang="it-IT" sz="1400" dirty="0"/>
              <a:t> quindi maggiore adiposità </a:t>
            </a:r>
            <a:r>
              <a:rPr lang="it-IT" sz="1400" dirty="0" err="1"/>
              <a:t>pre</a:t>
            </a:r>
            <a:r>
              <a:rPr lang="it-IT" sz="1400" dirty="0"/>
              <a:t>-operatoria si associa a una perdita relativa meno efficiente, ma allo stesso tempo</a:t>
            </a:r>
            <a:r>
              <a:rPr sz="1400" i="0" dirty="0"/>
              <a:t> </a:t>
            </a:r>
            <a:r>
              <a:rPr sz="1400" i="0" dirty="0" err="1"/>
              <a:t>correlazione</a:t>
            </a:r>
            <a:r>
              <a:rPr sz="1400" i="0" dirty="0"/>
              <a:t> </a:t>
            </a:r>
            <a:r>
              <a:rPr sz="1400" i="0" dirty="0" err="1"/>
              <a:t>positiva</a:t>
            </a:r>
            <a:r>
              <a:rPr sz="1400" i="0" dirty="0"/>
              <a:t> con %TWL (</a:t>
            </a:r>
            <a:r>
              <a:rPr sz="1400" i="0" dirty="0" err="1"/>
              <a:t>ρ</a:t>
            </a:r>
            <a:r>
              <a:rPr sz="1400" i="0" dirty="0"/>
              <a:t> = 0,30–0,46; p&lt;0,001)</a:t>
            </a:r>
            <a:r>
              <a:rPr lang="it-IT" sz="1400" i="0" dirty="0"/>
              <a:t> in termini assoluti.</a:t>
            </a:r>
            <a:endParaRPr sz="1400" i="0" dirty="0"/>
          </a:p>
        </p:txBody>
      </p:sp>
      <p:sp>
        <p:nvSpPr>
          <p:cNvPr id="8" name="Rectangle 7"/>
          <p:cNvSpPr/>
          <p:nvPr/>
        </p:nvSpPr>
        <p:spPr>
          <a:xfrm>
            <a:off x="457200" y="2907792"/>
            <a:ext cx="91440" cy="1005840"/>
          </a:xfrm>
          <a:prstGeom prst="rect">
            <a:avLst/>
          </a:prstGeom>
          <a:solidFill>
            <a:srgbClr val="5959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31520" y="2907792"/>
            <a:ext cx="3657600" cy="10058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450" b="1" i="0">
                <a:solidFill>
                  <a:srgbClr val="242852"/>
                </a:solidFill>
                <a:latin typeface="Calibri"/>
              </a:rPr>
              <a:t>Massa magra (FFM)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89120" y="3294142"/>
            <a:ext cx="7132320" cy="23314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 i="0" dirty="0" err="1">
                <a:latin typeface="Calibri"/>
              </a:rPr>
              <a:t>correlazione</a:t>
            </a:r>
            <a:r>
              <a:rPr sz="1400" b="0" i="0" dirty="0">
                <a:latin typeface="Calibri"/>
              </a:rPr>
              <a:t> </a:t>
            </a:r>
            <a:r>
              <a:rPr sz="1400" b="0" i="0" dirty="0" err="1">
                <a:latin typeface="Calibri"/>
              </a:rPr>
              <a:t>debolmente</a:t>
            </a:r>
            <a:r>
              <a:rPr sz="1400" b="0" i="0" dirty="0">
                <a:latin typeface="Calibri"/>
              </a:rPr>
              <a:t> </a:t>
            </a:r>
            <a:r>
              <a:rPr sz="1400" b="0" i="0" dirty="0" err="1">
                <a:latin typeface="Calibri"/>
              </a:rPr>
              <a:t>negativa</a:t>
            </a:r>
            <a:r>
              <a:rPr sz="1400" b="0" i="0" dirty="0">
                <a:latin typeface="Calibri"/>
              </a:rPr>
              <a:t> con %TWL (</a:t>
            </a:r>
            <a:r>
              <a:rPr sz="1400" b="0" i="0" dirty="0" err="1">
                <a:latin typeface="Calibri"/>
              </a:rPr>
              <a:t>ρ</a:t>
            </a:r>
            <a:r>
              <a:rPr sz="1400" b="0" i="0" dirty="0">
                <a:latin typeface="Calibri"/>
              </a:rPr>
              <a:t> ≈ −0,20 a −0,30)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7200" y="4078224"/>
            <a:ext cx="91440" cy="1005840"/>
          </a:xfrm>
          <a:prstGeom prst="rect">
            <a:avLst/>
          </a:prstGeom>
          <a:solidFill>
            <a:srgbClr val="1E7B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31520" y="4078224"/>
            <a:ext cx="3657600" cy="10058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450" b="1" i="0">
                <a:solidFill>
                  <a:srgbClr val="242852"/>
                </a:solidFill>
                <a:latin typeface="Calibri"/>
              </a:rPr>
              <a:t>BCM e Angolo di fase (PhA)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89120" y="3969053"/>
            <a:ext cx="7132320" cy="122418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 i="0" dirty="0" err="1"/>
              <a:t>correlazione</a:t>
            </a:r>
            <a:r>
              <a:rPr sz="1400" b="0" i="0" dirty="0"/>
              <a:t> </a:t>
            </a:r>
            <a:r>
              <a:rPr sz="1400" b="0" i="0" dirty="0" err="1"/>
              <a:t>positiva</a:t>
            </a:r>
            <a:r>
              <a:rPr sz="1400" b="0" i="0" dirty="0"/>
              <a:t> con %EWL e %TWL (</a:t>
            </a:r>
            <a:r>
              <a:rPr sz="1400" b="0" i="0" dirty="0" err="1"/>
              <a:t>ρ</a:t>
            </a:r>
            <a:r>
              <a:rPr sz="1400" b="0" i="0" dirty="0"/>
              <a:t> ≈ 0,10–0,17) — </a:t>
            </a:r>
            <a:r>
              <a:rPr sz="1400" b="0" i="0" dirty="0" err="1"/>
              <a:t>migliore</a:t>
            </a:r>
            <a:r>
              <a:rPr sz="1400" b="0" i="0" dirty="0"/>
              <a:t> </a:t>
            </a:r>
            <a:r>
              <a:rPr sz="1400" b="0" i="0" dirty="0" err="1"/>
              <a:t>stato</a:t>
            </a:r>
            <a:r>
              <a:rPr sz="1400" b="0" i="0" dirty="0"/>
              <a:t> </a:t>
            </a:r>
            <a:r>
              <a:rPr sz="1400" b="0" i="0" dirty="0" err="1"/>
              <a:t>cellulare</a:t>
            </a:r>
            <a:r>
              <a:rPr sz="1400" b="0" i="0" dirty="0"/>
              <a:t>, </a:t>
            </a:r>
            <a:r>
              <a:rPr sz="1400" b="0" i="0" dirty="0" err="1"/>
              <a:t>migliori</a:t>
            </a:r>
            <a:r>
              <a:rPr sz="1400" b="0" i="0" dirty="0"/>
              <a:t> </a:t>
            </a:r>
            <a:r>
              <a:rPr sz="1400" b="0" i="0" dirty="0" err="1"/>
              <a:t>esiti</a:t>
            </a:r>
            <a:r>
              <a:rPr sz="1400" b="0" i="0" dirty="0"/>
              <a:t> </a:t>
            </a:r>
            <a:r>
              <a:rPr sz="1400" b="0" i="0" dirty="0" err="1"/>
              <a:t>ponderali</a:t>
            </a:r>
            <a:r>
              <a:rPr lang="it-IT" sz="1400" b="0" i="0" dirty="0"/>
              <a:t>. </a:t>
            </a:r>
          </a:p>
          <a:p>
            <a:pPr>
              <a:lnSpc>
                <a:spcPct val="115000"/>
              </a:lnSpc>
            </a:pPr>
            <a:r>
              <a:rPr lang="it-IT" sz="1400" dirty="0"/>
              <a:t>Ciò indica che la quantità di tessuto magro in sé non </a:t>
            </a:r>
            <a:r>
              <a:rPr lang="it-IT" sz="1400" b="1" dirty="0"/>
              <a:t>predice la risposta ponderale</a:t>
            </a:r>
            <a:r>
              <a:rPr lang="it-IT" sz="1400" dirty="0"/>
              <a:t>, a differenza del</a:t>
            </a:r>
            <a:r>
              <a:rPr lang="it-IT" sz="1400" b="1" dirty="0"/>
              <a:t>la sua qualità funzionale (BCM e </a:t>
            </a:r>
            <a:r>
              <a:rPr lang="it-IT" sz="1400" b="1" dirty="0" err="1"/>
              <a:t>PhA</a:t>
            </a:r>
            <a:r>
              <a:rPr lang="it-IT" sz="1400" b="1" dirty="0"/>
              <a:t>).</a:t>
            </a:r>
          </a:p>
          <a:p>
            <a:pPr algn="l">
              <a:lnSpc>
                <a:spcPct val="115000"/>
              </a:lnSpc>
            </a:pPr>
            <a:endParaRPr sz="1400" b="0" i="0" dirty="0">
              <a:latin typeface="Calibri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57200" y="5440680"/>
            <a:ext cx="11247120" cy="685800"/>
          </a:xfrm>
          <a:prstGeom prst="roundRect">
            <a:avLst>
              <a:gd name="adj" fmla="val 6000"/>
            </a:avLst>
          </a:prstGeom>
          <a:solidFill>
            <a:srgbClr val="2428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31520" y="5440680"/>
            <a:ext cx="10698480" cy="685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 i="0">
                <a:solidFill>
                  <a:srgbClr val="FFFFFF"/>
                </a:solidFill>
                <a:latin typeface="Calibri"/>
              </a:rPr>
              <a:t>FM, BCM e angolo di fase emergono come indicatori utili della predisposizione individuale alla perdita di peso.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6236208"/>
            <a:ext cx="10789920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900" b="0" i="1">
                <a:solidFill>
                  <a:srgbClr val="595959"/>
                </a:solidFill>
                <a:latin typeface="Calibri"/>
              </a:rPr>
              <a:t>Kyle UG et al. Clin Nutr 2004;23:1226–1243; Lukaski HC et al. Curr Opin Clin Nutr Metab Care 2017;20:330–339; Barbosa-Silva MC et al. Am J Clin Nutr 2005;82:49–52.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430000" y="6510528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 i="0">
                <a:solidFill>
                  <a:srgbClr val="595959"/>
                </a:solidFill>
                <a:latin typeface="Calibri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384048"/>
            <a:ext cx="82296" cy="502920"/>
          </a:xfrm>
          <a:prstGeom prst="rect">
            <a:avLst/>
          </a:prstGeom>
          <a:solidFill>
            <a:srgbClr val="297FD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8368" y="320040"/>
            <a:ext cx="1078992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i="0">
                <a:solidFill>
                  <a:srgbClr val="242852"/>
                </a:solidFill>
                <a:latin typeface="Calibri Light"/>
              </a:rPr>
              <a:t>RISULTATI — SOTTOGRUPPO FEMMINILE (N = 116)</a:t>
            </a:r>
          </a:p>
        </p:txBody>
      </p:sp>
      <p:pic>
        <p:nvPicPr>
          <p:cNvPr id="4" name="Picture 3" descr="roc_fema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1000" y="1143000"/>
            <a:ext cx="3657600" cy="32461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001000" y="4389120"/>
            <a:ext cx="36576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 i="0">
                <a:solidFill>
                  <a:srgbClr val="297FD5"/>
                </a:solidFill>
                <a:latin typeface="Calibri Light"/>
              </a:rPr>
              <a:t>AUC = 0,81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0" y="4754880"/>
            <a:ext cx="36576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0" i="0">
                <a:solidFill>
                  <a:srgbClr val="595959"/>
                </a:solidFill>
                <a:latin typeface="Calibri"/>
              </a:rPr>
              <a:t>Sensibilità 45% · Specificità 94%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188720"/>
            <a:ext cx="722376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50" b="1" i="0">
                <a:solidFill>
                  <a:srgbClr val="C0392B"/>
                </a:solidFill>
                <a:latin typeface="Calibri"/>
              </a:rPr>
              <a:t>BCM &lt; 35 kg  o  PhA &lt; 6°  —  variabile “BCMPhAlow”</a:t>
            </a:r>
          </a:p>
          <a:p>
            <a:pPr algn="l">
              <a:lnSpc>
                <a:spcPct val="120000"/>
              </a:lnSpc>
            </a:pPr>
            <a:r>
              <a:rPr sz="1300" b="0" i="0">
                <a:solidFill>
                  <a:srgbClr val="595959"/>
                </a:solidFill>
                <a:latin typeface="Calibri"/>
              </a:rPr>
              <a:t>→ %TWL media 34,8–36,0% vs 38,8–40,4% nel profilo favorevole (diff. 4,46 punti; p=0,043)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57200" y="2468880"/>
            <a:ext cx="7223760" cy="1371600"/>
          </a:xfrm>
          <a:prstGeom prst="roundRect">
            <a:avLst>
              <a:gd name="adj" fmla="val 6000"/>
            </a:avLst>
          </a:prstGeom>
          <a:solidFill>
            <a:srgbClr val="FBE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85800" y="2578608"/>
            <a:ext cx="676656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C0392B"/>
                </a:solidFill>
                <a:latin typeface="Calibri Light"/>
              </a:rPr>
              <a:t>Odds Ratio = 5,87  (p = 0,019)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3017520"/>
            <a:ext cx="67665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1">
                <a:solidFill>
                  <a:srgbClr val="595959"/>
                </a:solidFill>
                <a:latin typeface="Calibri"/>
              </a:rPr>
              <a:t>IC95%: 1,33 – 25,88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3337560"/>
            <a:ext cx="676656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242852"/>
                </a:solidFill>
                <a:latin typeface="Calibri"/>
              </a:rPr>
              <a:t>Rischio ~6 volte maggiore di %TWL subottimale a 2 anni con BCM/PhA sotto cut-off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7200" y="4023360"/>
            <a:ext cx="7223760" cy="1051560"/>
          </a:xfrm>
          <a:prstGeom prst="roundRect">
            <a:avLst>
              <a:gd name="adj" fmla="val 6000"/>
            </a:avLst>
          </a:prstGeom>
          <a:solidFill>
            <a:srgbClr val="EAF0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85800" y="4114800"/>
            <a:ext cx="67665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242852"/>
                </a:solidFill>
                <a:latin typeface="Calibri"/>
              </a:rPr>
              <a:t>%FM  →  OR = 0,70  (p &lt; 0,001)  —  IC95%: 0,59–0,82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5800" y="4480560"/>
            <a:ext cx="676656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595959"/>
                </a:solidFill>
                <a:latin typeface="Calibri"/>
              </a:rPr>
              <a:t>ogni punto % in più di massa grassa riduce del 30% la probabilità di esito ottimale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" y="5166360"/>
            <a:ext cx="72237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1">
                <a:solidFill>
                  <a:srgbClr val="595959"/>
                </a:solidFill>
                <a:latin typeface="Calibri"/>
              </a:rPr>
              <a:t>Modello: χ²(2) = 32,04; p &lt; 0,001 · R² di McFadden = 0,25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6236208"/>
            <a:ext cx="10789920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900" b="0" i="1">
                <a:solidFill>
                  <a:srgbClr val="595959"/>
                </a:solidFill>
                <a:latin typeface="Calibri"/>
              </a:rPr>
              <a:t>Giustacchini P et al. Obes Surg 2025;35:685–693; Barbosa-Silva MC et al. Am J Clin Nutr 2005;82:49–52.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430000" y="6510528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 i="0">
                <a:solidFill>
                  <a:srgbClr val="595959"/>
                </a:solidFill>
                <a:latin typeface="Calibri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384048"/>
            <a:ext cx="82296" cy="502920"/>
          </a:xfrm>
          <a:prstGeom prst="rect">
            <a:avLst/>
          </a:prstGeom>
          <a:solidFill>
            <a:srgbClr val="297FD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8368" y="320040"/>
            <a:ext cx="1078992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i="0">
                <a:solidFill>
                  <a:srgbClr val="242852"/>
                </a:solidFill>
                <a:latin typeface="Calibri Light"/>
              </a:rPr>
              <a:t>RISULTATI — SOTTOGRUPPO MASCHILE (N = 34)</a:t>
            </a:r>
          </a:p>
        </p:txBody>
      </p:sp>
      <p:pic>
        <p:nvPicPr>
          <p:cNvPr id="4" name="Picture 3" descr="roc_ma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1000" y="1143000"/>
            <a:ext cx="3657600" cy="32461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001000" y="4389120"/>
            <a:ext cx="36576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 i="0">
                <a:solidFill>
                  <a:srgbClr val="297FD5"/>
                </a:solidFill>
                <a:latin typeface="Calibri Light"/>
              </a:rPr>
              <a:t>AUC = 0,76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0" y="4754880"/>
            <a:ext cx="36576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0" i="0">
                <a:solidFill>
                  <a:srgbClr val="595959"/>
                </a:solidFill>
                <a:latin typeface="Calibri"/>
              </a:rPr>
              <a:t>Sensibilità 50% · Specificità 91%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188720"/>
            <a:ext cx="7223760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500" b="0" i="0">
                <a:solidFill>
                  <a:srgbClr val="595959"/>
                </a:solidFill>
                <a:latin typeface="Calibri"/>
              </a:rPr>
              <a:t>BCM e PhA: nessuna correlazione significativa</a:t>
            </a:r>
          </a:p>
          <a:p>
            <a:pPr algn="l">
              <a:lnSpc>
                <a:spcPct val="120000"/>
              </a:lnSpc>
            </a:pPr>
            <a:r>
              <a:rPr sz="1500" b="0" i="0">
                <a:solidFill>
                  <a:srgbClr val="595959"/>
                </a:solidFill>
                <a:latin typeface="Calibri"/>
              </a:rPr>
              <a:t>con %EWL (p &gt; 0,20)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57200" y="2057400"/>
            <a:ext cx="7223760" cy="1371600"/>
          </a:xfrm>
          <a:prstGeom prst="roundRect">
            <a:avLst>
              <a:gd name="adj" fmla="val 6000"/>
            </a:avLst>
          </a:prstGeom>
          <a:solidFill>
            <a:srgbClr val="FBE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85800" y="2167128"/>
            <a:ext cx="6766560" cy="594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50" b="1" i="0">
                <a:solidFill>
                  <a:srgbClr val="C0392B"/>
                </a:solidFill>
                <a:latin typeface="Calibri Light"/>
              </a:rPr>
              <a:t>%FM preoperatoria  →  OR = 0,84  (p = 0,043)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2724912"/>
            <a:ext cx="676656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242852"/>
                </a:solidFill>
                <a:latin typeface="Calibri"/>
              </a:rPr>
              <a:t>ogni punto % in più di massa grassa riduce del 16% la probabilità di perdita ottimale a 2 anni (IC95%: 0,72–0,99)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7200" y="3611880"/>
            <a:ext cx="7223760" cy="1463040"/>
          </a:xfrm>
          <a:prstGeom prst="roundRect">
            <a:avLst>
              <a:gd name="adj" fmla="val 6000"/>
            </a:avLst>
          </a:prstGeom>
          <a:solidFill>
            <a:srgbClr val="2428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77240" y="3611880"/>
            <a:ext cx="6675120" cy="14630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350" b="1" i="0">
                <a:solidFill>
                  <a:srgbClr val="FFFFFF"/>
                </a:solidFill>
                <a:latin typeface="Calibri"/>
              </a:rPr>
              <a:t>Negli uomini la quantità di adiposità preoperatoria — non la qualità della massa magra — è il principale determinante della risposta al trattamento.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5212080"/>
            <a:ext cx="72237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1">
                <a:solidFill>
                  <a:srgbClr val="595959"/>
                </a:solidFill>
                <a:latin typeface="Calibri"/>
              </a:rPr>
              <a:t>Modello: χ²(2) = 8,78; p = 0,012 · R² di McFadden = 0,20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236208"/>
            <a:ext cx="10789920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900" b="0" i="1">
                <a:solidFill>
                  <a:srgbClr val="595959"/>
                </a:solidFill>
                <a:latin typeface="Calibri"/>
              </a:rPr>
              <a:t>Giustacchini P et al. Obes Surg 2025;35:685–693.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430000" y="6510528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 i="0">
                <a:solidFill>
                  <a:srgbClr val="595959"/>
                </a:solidFill>
                <a:latin typeface="Calibri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384048"/>
            <a:ext cx="82296" cy="502920"/>
          </a:xfrm>
          <a:prstGeom prst="rect">
            <a:avLst/>
          </a:prstGeom>
          <a:solidFill>
            <a:srgbClr val="297FD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8368" y="320040"/>
            <a:ext cx="1078992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i="0">
                <a:solidFill>
                  <a:srgbClr val="242852"/>
                </a:solidFill>
                <a:latin typeface="Calibri Light"/>
              </a:rPr>
              <a:t>DISCUSSIONE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97280"/>
            <a:ext cx="1124712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242852"/>
                </a:solidFill>
                <a:latin typeface="Calibri"/>
              </a:rPr>
              <a:t>Risposta alla chirurgia modulata da fattori composizionali e di genere, non solo dal tipo di intervento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783080"/>
            <a:ext cx="5349240" cy="3108960"/>
          </a:xfrm>
          <a:prstGeom prst="roundRect">
            <a:avLst>
              <a:gd name="adj" fmla="val 6000"/>
            </a:avLst>
          </a:prstGeom>
          <a:solidFill>
            <a:srgbClr val="FBE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31520" y="1920240"/>
            <a:ext cx="48463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C0392B"/>
                </a:solidFill>
                <a:latin typeface="Calibri Light"/>
              </a:rPr>
              <a:t>DONNE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377440"/>
            <a:ext cx="4846320" cy="23774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37160" indent="-137160" algn="l">
              <a:lnSpc>
                <a:spcPct val="115000"/>
              </a:lnSpc>
              <a:spcAft>
                <a:spcPts val="800"/>
              </a:spcAft>
              <a:buChar char="•"/>
            </a:pPr>
            <a:r>
              <a:rPr sz="1250" b="0" i="0">
                <a:solidFill>
                  <a:srgbClr val="242852"/>
                </a:solidFill>
                <a:latin typeface="Calibri"/>
              </a:rPr>
              <a:t>Qualità della massa magra (BCM, PhA) predittore forte</a:t>
            </a:r>
          </a:p>
          <a:p>
            <a:pPr marL="137160" indent="-137160" algn="l">
              <a:lnSpc>
                <a:spcPct val="115000"/>
              </a:lnSpc>
              <a:spcAft>
                <a:spcPts val="800"/>
              </a:spcAft>
              <a:buChar char="•"/>
            </a:pPr>
            <a:r>
              <a:rPr sz="1250" b="0" i="0">
                <a:solidFill>
                  <a:srgbClr val="242852"/>
                </a:solidFill>
                <a:latin typeface="Calibri"/>
              </a:rPr>
              <a:t>%FM correlata negativamente con %EWL</a:t>
            </a:r>
          </a:p>
          <a:p>
            <a:pPr marL="137160" indent="-137160" algn="l">
              <a:lnSpc>
                <a:spcPct val="115000"/>
              </a:lnSpc>
              <a:spcAft>
                <a:spcPts val="800"/>
              </a:spcAft>
              <a:buChar char="•"/>
            </a:pPr>
            <a:r>
              <a:rPr sz="1250" b="0" i="0">
                <a:solidFill>
                  <a:srgbClr val="242852"/>
                </a:solidFill>
                <a:latin typeface="Calibri"/>
              </a:rPr>
              <a:t>Maggiore sensibilità metabolica allo stato nutrizionale preoperatorio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3640" y="1783080"/>
            <a:ext cx="5349240" cy="3108960"/>
          </a:xfrm>
          <a:prstGeom prst="roundRect">
            <a:avLst>
              <a:gd name="adj" fmla="val 6000"/>
            </a:avLst>
          </a:prstGeom>
          <a:solidFill>
            <a:srgbClr val="EAF0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537960" y="1920240"/>
            <a:ext cx="48463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297FD5"/>
                </a:solidFill>
                <a:latin typeface="Calibri Light"/>
              </a:rPr>
              <a:t>UOMINI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37960" y="2377440"/>
            <a:ext cx="4846320" cy="23774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37160" indent="-137160" algn="l">
              <a:lnSpc>
                <a:spcPct val="115000"/>
              </a:lnSpc>
              <a:spcAft>
                <a:spcPts val="800"/>
              </a:spcAft>
              <a:buChar char="•"/>
            </a:pPr>
            <a:r>
              <a:rPr sz="1250" b="0" i="0">
                <a:solidFill>
                  <a:srgbClr val="242852"/>
                </a:solidFill>
                <a:latin typeface="Calibri"/>
              </a:rPr>
              <a:t>Quantità di adiposità (%FM) principale determinante</a:t>
            </a:r>
          </a:p>
          <a:p>
            <a:pPr marL="137160" indent="-137160" algn="l">
              <a:lnSpc>
                <a:spcPct val="115000"/>
              </a:lnSpc>
              <a:spcAft>
                <a:spcPts val="800"/>
              </a:spcAft>
              <a:buChar char="•"/>
            </a:pPr>
            <a:r>
              <a:rPr sz="1250" b="0" i="0">
                <a:solidFill>
                  <a:srgbClr val="242852"/>
                </a:solidFill>
                <a:latin typeface="Calibri"/>
              </a:rPr>
              <a:t>BCM e PhA non risultano predittivi</a:t>
            </a:r>
          </a:p>
          <a:p>
            <a:pPr marL="137160" indent="-137160" algn="l">
              <a:lnSpc>
                <a:spcPct val="115000"/>
              </a:lnSpc>
              <a:spcAft>
                <a:spcPts val="800"/>
              </a:spcAft>
              <a:buChar char="•"/>
            </a:pPr>
            <a:r>
              <a:rPr sz="1250" b="0" i="0">
                <a:solidFill>
                  <a:srgbClr val="242852"/>
                </a:solidFill>
                <a:latin typeface="Calibri"/>
              </a:rPr>
              <a:t>Differenze fisiologiche e ormonali nella modulazione metabolica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5074920"/>
            <a:ext cx="11247120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 i="1">
                <a:solidFill>
                  <a:srgbClr val="595959"/>
                </a:solidFill>
                <a:latin typeface="Calibri"/>
              </a:rPr>
              <a:t>Rilevanza clinica: la BIA preoperatoria consente di individuare precocemente i pazienti a rischio e guidare interventi nutrizionali personalizzati e strategie post-chirurgiche mirate.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6236208"/>
            <a:ext cx="10789920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900" b="0" i="1">
                <a:solidFill>
                  <a:srgbClr val="595959"/>
                </a:solidFill>
                <a:latin typeface="Calibri"/>
              </a:rPr>
              <a:t>Giustacchini P et al. Obes Surg 2025;35:685–693; Schauer PR et al. N Engl J Med 2017;376:641–651; Sjöström L. J Intern Med 2013;273:219–234; Angrisani L et al. Obes Surg 2021;31:1937–1948.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430000" y="6510528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 i="0">
                <a:solidFill>
                  <a:srgbClr val="595959"/>
                </a:solidFill>
                <a:latin typeface="Calibri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45720" y="-45720"/>
            <a:ext cx="12280392" cy="6949440"/>
          </a:xfrm>
          <a:prstGeom prst="rect">
            <a:avLst/>
          </a:prstGeom>
          <a:solidFill>
            <a:srgbClr val="2428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457200" y="384048"/>
            <a:ext cx="82296" cy="502920"/>
          </a:xfrm>
          <a:prstGeom prst="rect">
            <a:avLst/>
          </a:prstGeom>
          <a:solidFill>
            <a:srgbClr val="ACCB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58368" y="320040"/>
            <a:ext cx="1078992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i="0">
                <a:solidFill>
                  <a:srgbClr val="FFFFFF"/>
                </a:solidFill>
                <a:latin typeface="Calibri Light"/>
              </a:rPr>
              <a:t>CONCLUSIONE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11247120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 i="0">
                <a:solidFill>
                  <a:srgbClr val="FFFFFF"/>
                </a:solidFill>
                <a:latin typeface="Calibri"/>
              </a:rPr>
              <a:t>La composizione corporea preoperatoria, valutata tramite BIA, si conferma un predittore significativo degli esiti di perdita di peso dopo chirurgia bariatrica.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920240"/>
            <a:ext cx="5349240" cy="1371600"/>
          </a:xfrm>
          <a:prstGeom prst="roundRect">
            <a:avLst>
              <a:gd name="adj" fmla="val 6000"/>
            </a:avLst>
          </a:prstGeom>
          <a:solidFill>
            <a:srgbClr val="4A66A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31520" y="2029968"/>
            <a:ext cx="48463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ACCBF9"/>
                </a:solidFill>
                <a:latin typeface="Calibri Light"/>
              </a:rPr>
              <a:t>Donne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423160"/>
            <a:ext cx="484632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 i="0">
                <a:solidFill>
                  <a:srgbClr val="EAF0FB"/>
                </a:solidFill>
                <a:latin typeface="Calibri"/>
              </a:rPr>
              <a:t>BCM &lt; 35 kg e PhA &lt; 6° (variabile composita BCMPhAlow) → maggior rischio di perdita ponderale subottimale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63640" y="1920240"/>
            <a:ext cx="5349240" cy="1371600"/>
          </a:xfrm>
          <a:prstGeom prst="roundRect">
            <a:avLst>
              <a:gd name="adj" fmla="val 6000"/>
            </a:avLst>
          </a:prstGeom>
          <a:solidFill>
            <a:srgbClr val="4A66A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537960" y="2029968"/>
            <a:ext cx="48463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ACCBF9"/>
                </a:solidFill>
                <a:latin typeface="Calibri Light"/>
              </a:rPr>
              <a:t>Uomini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37960" y="2423160"/>
            <a:ext cx="484632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50" b="0" i="0">
                <a:solidFill>
                  <a:srgbClr val="EAF0FB"/>
                </a:solidFill>
                <a:latin typeface="Calibri"/>
              </a:rPr>
              <a:t>%FM condiziona la probabilità di perdita ottimale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7200" y="3474720"/>
            <a:ext cx="11247120" cy="1051560"/>
          </a:xfrm>
          <a:prstGeom prst="roundRect">
            <a:avLst>
              <a:gd name="adj" fmla="val 6000"/>
            </a:avLst>
          </a:prstGeom>
          <a:solidFill>
            <a:srgbClr val="297FD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77240" y="3759504"/>
            <a:ext cx="10607040" cy="48199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350" b="1" i="0" dirty="0" err="1">
                <a:solidFill>
                  <a:srgbClr val="FFFFFF"/>
                </a:solidFill>
                <a:latin typeface="Calibri"/>
              </a:rPr>
              <a:t>L'approccio</a:t>
            </a:r>
            <a:r>
              <a:rPr sz="1350" b="1" i="0" dirty="0">
                <a:solidFill>
                  <a:srgbClr val="FFFFFF"/>
                </a:solidFill>
                <a:latin typeface="Calibri"/>
              </a:rPr>
              <a:t> </a:t>
            </a:r>
            <a:r>
              <a:rPr sz="1350" b="1" i="0" dirty="0" err="1">
                <a:solidFill>
                  <a:srgbClr val="FFFFFF"/>
                </a:solidFill>
                <a:latin typeface="Calibri"/>
              </a:rPr>
              <a:t>multidisciplinare</a:t>
            </a:r>
            <a:r>
              <a:rPr sz="1350" b="1" i="0" dirty="0">
                <a:solidFill>
                  <a:srgbClr val="FFFFFF"/>
                </a:solidFill>
                <a:latin typeface="Calibri"/>
              </a:rPr>
              <a:t> </a:t>
            </a:r>
            <a:r>
              <a:rPr sz="1350" b="1" i="0" dirty="0" err="1">
                <a:solidFill>
                  <a:srgbClr val="FFFFFF"/>
                </a:solidFill>
                <a:latin typeface="Calibri"/>
              </a:rPr>
              <a:t>integrato</a:t>
            </a:r>
            <a:r>
              <a:rPr sz="1350" b="1" i="0" dirty="0">
                <a:solidFill>
                  <a:srgbClr val="FFFFFF"/>
                </a:solidFill>
                <a:latin typeface="Calibri"/>
              </a:rPr>
              <a:t> del Centro di </a:t>
            </a:r>
            <a:r>
              <a:rPr lang="it-IT" sz="1350" b="1" i="0" dirty="0">
                <a:solidFill>
                  <a:srgbClr val="FFFFFF"/>
                </a:solidFill>
                <a:latin typeface="Calibri"/>
              </a:rPr>
              <a:t>Medicina</a:t>
            </a:r>
            <a:r>
              <a:rPr sz="1350" b="1" i="0" dirty="0">
                <a:solidFill>
                  <a:srgbClr val="FFFFFF"/>
                </a:solidFill>
                <a:latin typeface="Calibri"/>
              </a:rPr>
              <a:t> </a:t>
            </a:r>
            <a:r>
              <a:rPr sz="1350" b="1" i="0" dirty="0" err="1">
                <a:solidFill>
                  <a:srgbClr val="FFFFFF"/>
                </a:solidFill>
                <a:latin typeface="Calibri"/>
              </a:rPr>
              <a:t>Bariatrica</a:t>
            </a:r>
            <a:r>
              <a:rPr sz="1350" b="1" i="0" dirty="0">
                <a:solidFill>
                  <a:srgbClr val="FFFFFF"/>
                </a:solidFill>
                <a:latin typeface="Calibri"/>
              </a:rPr>
              <a:t> del Policlinico Gemelli ha </a:t>
            </a:r>
            <a:r>
              <a:rPr sz="1350" b="1" i="0" dirty="0" err="1">
                <a:solidFill>
                  <a:srgbClr val="FFFFFF"/>
                </a:solidFill>
                <a:latin typeface="Calibri"/>
              </a:rPr>
              <a:t>contribuito</a:t>
            </a:r>
            <a:r>
              <a:rPr sz="1350" b="1" i="0" dirty="0">
                <a:solidFill>
                  <a:srgbClr val="FFFFFF"/>
                </a:solidFill>
                <a:latin typeface="Calibri"/>
              </a:rPr>
              <a:t> a </a:t>
            </a:r>
            <a:r>
              <a:rPr sz="1350" b="1" i="0" dirty="0" err="1">
                <a:solidFill>
                  <a:srgbClr val="FFFFFF"/>
                </a:solidFill>
                <a:latin typeface="Calibri"/>
              </a:rPr>
              <a:t>risultati</a:t>
            </a:r>
            <a:r>
              <a:rPr sz="1350" b="1" i="0" dirty="0">
                <a:solidFill>
                  <a:srgbClr val="FFFFFF"/>
                </a:solidFill>
                <a:latin typeface="Calibri"/>
              </a:rPr>
              <a:t> </a:t>
            </a:r>
            <a:r>
              <a:rPr sz="1350" b="1" i="0" dirty="0" err="1">
                <a:solidFill>
                  <a:srgbClr val="FFFFFF"/>
                </a:solidFill>
                <a:latin typeface="Calibri"/>
              </a:rPr>
              <a:t>ponderali</a:t>
            </a:r>
            <a:r>
              <a:rPr sz="1350" b="1" i="0" dirty="0">
                <a:solidFill>
                  <a:srgbClr val="FFFFFF"/>
                </a:solidFill>
                <a:latin typeface="Calibri"/>
              </a:rPr>
              <a:t> </a:t>
            </a:r>
            <a:r>
              <a:rPr sz="1350" b="1" i="0" dirty="0" err="1">
                <a:solidFill>
                  <a:srgbClr val="FFFFFF"/>
                </a:solidFill>
                <a:latin typeface="Calibri"/>
              </a:rPr>
              <a:t>medi</a:t>
            </a:r>
            <a:r>
              <a:rPr sz="1350" b="1" i="0" dirty="0">
                <a:solidFill>
                  <a:srgbClr val="FFFFFF"/>
                </a:solidFill>
                <a:latin typeface="Calibri"/>
              </a:rPr>
              <a:t> </a:t>
            </a:r>
            <a:r>
              <a:rPr sz="1350" b="1" i="0" dirty="0" err="1">
                <a:solidFill>
                  <a:srgbClr val="FFFFFF"/>
                </a:solidFill>
                <a:latin typeface="Calibri"/>
              </a:rPr>
              <a:t>superiori</a:t>
            </a:r>
            <a:r>
              <a:rPr sz="1350" b="1" i="0" dirty="0">
                <a:solidFill>
                  <a:srgbClr val="FFFFFF"/>
                </a:solidFill>
                <a:latin typeface="Calibri"/>
              </a:rPr>
              <a:t> alla </a:t>
            </a:r>
            <a:r>
              <a:rPr sz="1350" b="1" i="0" dirty="0" err="1">
                <a:solidFill>
                  <a:srgbClr val="FFFFFF"/>
                </a:solidFill>
                <a:latin typeface="Calibri"/>
              </a:rPr>
              <a:t>letteratura</a:t>
            </a:r>
            <a:r>
              <a:rPr sz="1350" b="1" i="0" dirty="0">
                <a:solidFill>
                  <a:srgbClr val="FFFFFF"/>
                </a:solidFill>
                <a:latin typeface="Calibri"/>
              </a:rPr>
              <a:t> </a:t>
            </a:r>
            <a:r>
              <a:rPr sz="1350" b="1" i="0" dirty="0" err="1">
                <a:solidFill>
                  <a:srgbClr val="FFFFFF"/>
                </a:solidFill>
                <a:latin typeface="Calibri"/>
              </a:rPr>
              <a:t>internazionale</a:t>
            </a:r>
            <a:r>
              <a:rPr sz="1350" b="1" i="0" dirty="0">
                <a:solidFill>
                  <a:srgbClr val="FFFFFF"/>
                </a:solidFill>
                <a:latin typeface="Calibri"/>
              </a:rPr>
              <a:t> (%TWL ≈ 39–40%), a </a:t>
            </a:r>
            <a:r>
              <a:rPr sz="1350" b="1" i="0" dirty="0" err="1">
                <a:solidFill>
                  <a:srgbClr val="FFFFFF"/>
                </a:solidFill>
                <a:latin typeface="Calibri"/>
              </a:rPr>
              <a:t>conferma</a:t>
            </a:r>
            <a:r>
              <a:rPr sz="1350" b="1" i="0" dirty="0">
                <a:solidFill>
                  <a:srgbClr val="FFFFFF"/>
                </a:solidFill>
                <a:latin typeface="Calibri"/>
              </a:rPr>
              <a:t> </a:t>
            </a:r>
            <a:r>
              <a:rPr sz="1350" b="1" i="0" dirty="0" err="1">
                <a:solidFill>
                  <a:srgbClr val="FFFFFF"/>
                </a:solidFill>
                <a:latin typeface="Calibri"/>
              </a:rPr>
              <a:t>dell'efficacia</a:t>
            </a:r>
            <a:r>
              <a:rPr sz="1350" b="1" i="0" dirty="0">
                <a:solidFill>
                  <a:srgbClr val="FFFFFF"/>
                </a:solidFill>
                <a:latin typeface="Calibri"/>
              </a:rPr>
              <a:t> di un follow-up continuo e </a:t>
            </a:r>
            <a:r>
              <a:rPr sz="1350" b="1" i="0" dirty="0" err="1">
                <a:solidFill>
                  <a:srgbClr val="FFFFFF"/>
                </a:solidFill>
                <a:latin typeface="Calibri"/>
              </a:rPr>
              <a:t>personalizzato</a:t>
            </a:r>
            <a:r>
              <a:rPr sz="1350" b="1" i="0" dirty="0">
                <a:solidFill>
                  <a:srgbClr val="FFFFFF"/>
                </a:solidFill>
                <a:latin typeface="Calibri"/>
              </a:rPr>
              <a:t>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4754880"/>
            <a:ext cx="11247120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 i="1">
                <a:solidFill>
                  <a:srgbClr val="FFFFFF"/>
                </a:solidFill>
                <a:latin typeface="Calibri"/>
              </a:rPr>
              <a:t>L'integrazione routinaria della BIA nel percorso preoperatorio può migliorare la stratificazione del rischio e personalizzare la gestione dell'obesità patologica.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" y="6236208"/>
            <a:ext cx="10789920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900" b="0" i="1">
                <a:solidFill>
                  <a:srgbClr val="ACCBF9"/>
                </a:solidFill>
                <a:latin typeface="Calibri"/>
              </a:rPr>
              <a:t>Angrisani L et al. Obes Surg 2021;31:1937–1948; SICOB. Linee guida: la terapia chirurgica dell'obesità e delle complicanze associate. Sistema Nazionale Linee Guida, ISS; 2023.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0" y="6510528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 i="0">
                <a:solidFill>
                  <a:srgbClr val="ACCBF9"/>
                </a:solidFill>
                <a:latin typeface="Calibri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7F1CCB64-8231-435F-87C9-78C908E3938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/>
              <a:t>Grazie</a:t>
            </a:r>
          </a:p>
        </p:txBody>
      </p:sp>
    </p:spTree>
    <p:extLst>
      <p:ext uri="{BB962C8B-B14F-4D97-AF65-F5344CB8AC3E}">
        <p14:creationId xmlns:p14="http://schemas.microsoft.com/office/powerpoint/2010/main" val="1745545523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VTI">
  <a:themeElements>
    <a:clrScheme name="Blu caldo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2167526_TF33476885.potx" id="{67A3B757-088A-4997-AD47-EBBB609AAF73}" vid="{61F4B085-7BC3-43AB-AFF0-C8B68BB76BF9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fa6e671f1cd7e4d96ff9652be322dd5e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4e2496f70b101db0b8013f30a071bbf7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7E0A2CB4-6869-426F-8BC4-A32C90CBE26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941CA7C-A0BF-44EF-B2E5-7539C3B9B0B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4E879E6-8FFE-4154-8F2A-F7518B89B376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Presentazione classica per assemblea generale aziendale</Template>
  <TotalTime>106</TotalTime>
  <Words>1524</Words>
  <Application>Microsoft Macintosh PowerPoint</Application>
  <PresentationFormat>Widescreen</PresentationFormat>
  <Paragraphs>149</Paragraphs>
  <Slides>13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17" baseType="lpstr">
      <vt:lpstr>Calibri</vt:lpstr>
      <vt:lpstr>Calibri Light</vt:lpstr>
      <vt:lpstr>Wingdings</vt:lpstr>
      <vt:lpstr>RetrospectVTI</vt:lpstr>
      <vt:lpstr>Studio osservazionale sui parametri di composizione corporea pre-operatoria come predittori degli outcome di perdita di peso dopo chirurgia bariatrica-metabolica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Grazie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Roma 29-30 aprile Primo Corso ACCADEMIA SICOB Direttori: M. De Luca - M.A. Zappa</dc:title>
  <dc:creator>Eliana Rispoli</dc:creator>
  <cp:lastModifiedBy>mauriliascialabba@gmail.com</cp:lastModifiedBy>
  <cp:revision>18</cp:revision>
  <dcterms:created xsi:type="dcterms:W3CDTF">2022-02-27T17:36:31Z</dcterms:created>
  <dcterms:modified xsi:type="dcterms:W3CDTF">2026-09-16T12:21:45Z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